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theme/theme11.xml" ContentType="application/vnd.openxmlformats-officedocument.theme+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7.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8.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4" r:id="rId3"/>
    <p:sldMasterId id="2147483666" r:id="rId4"/>
    <p:sldMasterId id="2147483668" r:id="rId5"/>
    <p:sldMasterId id="2147483670" r:id="rId6"/>
    <p:sldMasterId id="2147483672" r:id="rId7"/>
    <p:sldMasterId id="2147483674" r:id="rId8"/>
    <p:sldMasterId id="2147483676" r:id="rId9"/>
    <p:sldMasterId id="2147483679" r:id="rId10"/>
    <p:sldMasterId id="2147483681" r:id="rId11"/>
    <p:sldMasterId id="2147483683" r:id="rId12"/>
    <p:sldMasterId id="2147483686" r:id="rId13"/>
    <p:sldMasterId id="2147483689" r:id="rId14"/>
    <p:sldMasterId id="2147483701" r:id="rId15"/>
    <p:sldMasterId id="2147483704" r:id="rId16"/>
    <p:sldMasterId id="2147483707" r:id="rId17"/>
    <p:sldMasterId id="2147483719" r:id="rId18"/>
    <p:sldMasterId id="2147483648" r:id="rId19"/>
  </p:sldMasterIdLst>
  <p:notesMasterIdLst>
    <p:notesMasterId r:id="rId204"/>
  </p:notesMasterIdLst>
  <p:sldIdLst>
    <p:sldId id="256" r:id="rId20"/>
    <p:sldId id="331"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89" r:id="rId79"/>
    <p:sldId id="390" r:id="rId80"/>
    <p:sldId id="391" r:id="rId81"/>
    <p:sldId id="392" r:id="rId82"/>
    <p:sldId id="393" r:id="rId83"/>
    <p:sldId id="394" r:id="rId84"/>
    <p:sldId id="395" r:id="rId85"/>
    <p:sldId id="396" r:id="rId86"/>
    <p:sldId id="397" r:id="rId87"/>
    <p:sldId id="398" r:id="rId88"/>
    <p:sldId id="399" r:id="rId89"/>
    <p:sldId id="400" r:id="rId90"/>
    <p:sldId id="401" r:id="rId91"/>
    <p:sldId id="402" r:id="rId92"/>
    <p:sldId id="403" r:id="rId93"/>
    <p:sldId id="404" r:id="rId94"/>
    <p:sldId id="405" r:id="rId95"/>
    <p:sldId id="406" r:id="rId96"/>
    <p:sldId id="407" r:id="rId97"/>
    <p:sldId id="408" r:id="rId98"/>
    <p:sldId id="409" r:id="rId99"/>
    <p:sldId id="410" r:id="rId100"/>
    <p:sldId id="411" r:id="rId101"/>
    <p:sldId id="412" r:id="rId102"/>
    <p:sldId id="413" r:id="rId103"/>
    <p:sldId id="414" r:id="rId104"/>
    <p:sldId id="257" r:id="rId105"/>
    <p:sldId id="258" r:id="rId106"/>
    <p:sldId id="415" r:id="rId107"/>
    <p:sldId id="416" r:id="rId108"/>
    <p:sldId id="417" r:id="rId109"/>
    <p:sldId id="418" r:id="rId110"/>
    <p:sldId id="419" r:id="rId111"/>
    <p:sldId id="420" r:id="rId112"/>
    <p:sldId id="421" r:id="rId113"/>
    <p:sldId id="422" r:id="rId114"/>
    <p:sldId id="423" r:id="rId115"/>
    <p:sldId id="424" r:id="rId116"/>
    <p:sldId id="425" r:id="rId117"/>
    <p:sldId id="426" r:id="rId118"/>
    <p:sldId id="427" r:id="rId119"/>
    <p:sldId id="428" r:id="rId120"/>
    <p:sldId id="429" r:id="rId121"/>
    <p:sldId id="430" r:id="rId122"/>
    <p:sldId id="431" r:id="rId123"/>
    <p:sldId id="432" r:id="rId124"/>
    <p:sldId id="433" r:id="rId125"/>
    <p:sldId id="434" r:id="rId126"/>
    <p:sldId id="435" r:id="rId127"/>
    <p:sldId id="436" r:id="rId128"/>
    <p:sldId id="437" r:id="rId129"/>
    <p:sldId id="438" r:id="rId130"/>
    <p:sldId id="439" r:id="rId131"/>
    <p:sldId id="440" r:id="rId132"/>
    <p:sldId id="441" r:id="rId133"/>
    <p:sldId id="442" r:id="rId134"/>
    <p:sldId id="443" r:id="rId135"/>
    <p:sldId id="444" r:id="rId136"/>
    <p:sldId id="445" r:id="rId137"/>
    <p:sldId id="446" r:id="rId138"/>
    <p:sldId id="447" r:id="rId139"/>
    <p:sldId id="448" r:id="rId140"/>
    <p:sldId id="449" r:id="rId141"/>
    <p:sldId id="450" r:id="rId142"/>
    <p:sldId id="451" r:id="rId143"/>
    <p:sldId id="452" r:id="rId144"/>
    <p:sldId id="453" r:id="rId145"/>
    <p:sldId id="454" r:id="rId146"/>
    <p:sldId id="455" r:id="rId147"/>
    <p:sldId id="456" r:id="rId148"/>
    <p:sldId id="457" r:id="rId149"/>
    <p:sldId id="458" r:id="rId150"/>
    <p:sldId id="459" r:id="rId151"/>
    <p:sldId id="460" r:id="rId152"/>
    <p:sldId id="461" r:id="rId153"/>
    <p:sldId id="462" r:id="rId154"/>
    <p:sldId id="463" r:id="rId155"/>
    <p:sldId id="464" r:id="rId156"/>
    <p:sldId id="465" r:id="rId157"/>
    <p:sldId id="466" r:id="rId158"/>
    <p:sldId id="467" r:id="rId159"/>
    <p:sldId id="468" r:id="rId160"/>
    <p:sldId id="469" r:id="rId161"/>
    <p:sldId id="470" r:id="rId162"/>
    <p:sldId id="471" r:id="rId163"/>
    <p:sldId id="472" r:id="rId164"/>
    <p:sldId id="473" r:id="rId165"/>
    <p:sldId id="474" r:id="rId166"/>
    <p:sldId id="475" r:id="rId167"/>
    <p:sldId id="476" r:id="rId168"/>
    <p:sldId id="477" r:id="rId169"/>
    <p:sldId id="478" r:id="rId170"/>
    <p:sldId id="479" r:id="rId171"/>
    <p:sldId id="480" r:id="rId172"/>
    <p:sldId id="481" r:id="rId173"/>
    <p:sldId id="482" r:id="rId174"/>
    <p:sldId id="483" r:id="rId175"/>
    <p:sldId id="484" r:id="rId176"/>
    <p:sldId id="485" r:id="rId177"/>
    <p:sldId id="486" r:id="rId178"/>
    <p:sldId id="487" r:id="rId179"/>
    <p:sldId id="488" r:id="rId180"/>
    <p:sldId id="489" r:id="rId181"/>
    <p:sldId id="490" r:id="rId182"/>
    <p:sldId id="491" r:id="rId183"/>
    <p:sldId id="492" r:id="rId184"/>
    <p:sldId id="493" r:id="rId185"/>
    <p:sldId id="494" r:id="rId186"/>
    <p:sldId id="495" r:id="rId187"/>
    <p:sldId id="496" r:id="rId188"/>
    <p:sldId id="497" r:id="rId189"/>
    <p:sldId id="498" r:id="rId190"/>
    <p:sldId id="499" r:id="rId191"/>
    <p:sldId id="500" r:id="rId192"/>
    <p:sldId id="259" r:id="rId193"/>
    <p:sldId id="260" r:id="rId194"/>
    <p:sldId id="261" r:id="rId195"/>
    <p:sldId id="262" r:id="rId196"/>
    <p:sldId id="263" r:id="rId197"/>
    <p:sldId id="264" r:id="rId198"/>
    <p:sldId id="283" r:id="rId199"/>
    <p:sldId id="328" r:id="rId200"/>
    <p:sldId id="329" r:id="rId201"/>
    <p:sldId id="330" r:id="rId202"/>
    <p:sldId id="284" r:id="rId2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Y"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990850-3D0B-41AC-A9D9-628AE98D42E5}" v="4" dt="2023-11-28T22:18:52.7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p:restoredTop sz="62385"/>
  </p:normalViewPr>
  <p:slideViewPr>
    <p:cSldViewPr snapToGrid="0" snapToObjects="1">
      <p:cViewPr varScale="1">
        <p:scale>
          <a:sx n="51" d="100"/>
          <a:sy n="51" d="100"/>
        </p:scale>
        <p:origin x="86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38" Type="http://schemas.openxmlformats.org/officeDocument/2006/relationships/slide" Target="slides/slide119.xml"/><Relationship Id="rId159" Type="http://schemas.openxmlformats.org/officeDocument/2006/relationships/slide" Target="slides/slide140.xml"/><Relationship Id="rId170" Type="http://schemas.openxmlformats.org/officeDocument/2006/relationships/slide" Target="slides/slide151.xml"/><Relationship Id="rId191" Type="http://schemas.openxmlformats.org/officeDocument/2006/relationships/slide" Target="slides/slide172.xml"/><Relationship Id="rId205" Type="http://schemas.openxmlformats.org/officeDocument/2006/relationships/commentAuthors" Target="commentAuthors.xml"/><Relationship Id="rId107" Type="http://schemas.openxmlformats.org/officeDocument/2006/relationships/slide" Target="slides/slide88.xml"/><Relationship Id="rId11" Type="http://schemas.openxmlformats.org/officeDocument/2006/relationships/slideMaster" Target="slideMasters/slideMaster11.xml"/><Relationship Id="rId32" Type="http://schemas.openxmlformats.org/officeDocument/2006/relationships/slide" Target="slides/slide13.xml"/><Relationship Id="rId53" Type="http://schemas.openxmlformats.org/officeDocument/2006/relationships/slide" Target="slides/slide34.xml"/><Relationship Id="rId74" Type="http://schemas.openxmlformats.org/officeDocument/2006/relationships/slide" Target="slides/slide55.xml"/><Relationship Id="rId128" Type="http://schemas.openxmlformats.org/officeDocument/2006/relationships/slide" Target="slides/slide109.xml"/><Relationship Id="rId149" Type="http://schemas.openxmlformats.org/officeDocument/2006/relationships/slide" Target="slides/slide130.xml"/><Relationship Id="rId5" Type="http://schemas.openxmlformats.org/officeDocument/2006/relationships/slideMaster" Target="slideMasters/slideMaster5.xml"/><Relationship Id="rId95" Type="http://schemas.openxmlformats.org/officeDocument/2006/relationships/slide" Target="slides/slide76.xml"/><Relationship Id="rId160" Type="http://schemas.openxmlformats.org/officeDocument/2006/relationships/slide" Target="slides/slide141.xml"/><Relationship Id="rId181" Type="http://schemas.openxmlformats.org/officeDocument/2006/relationships/slide" Target="slides/slide162.xml"/><Relationship Id="rId22" Type="http://schemas.openxmlformats.org/officeDocument/2006/relationships/slide" Target="slides/slide3.xml"/><Relationship Id="rId43" Type="http://schemas.openxmlformats.org/officeDocument/2006/relationships/slide" Target="slides/slide24.xml"/><Relationship Id="rId64" Type="http://schemas.openxmlformats.org/officeDocument/2006/relationships/slide" Target="slides/slide45.xml"/><Relationship Id="rId118" Type="http://schemas.openxmlformats.org/officeDocument/2006/relationships/slide" Target="slides/slide99.xml"/><Relationship Id="rId139" Type="http://schemas.openxmlformats.org/officeDocument/2006/relationships/slide" Target="slides/slide120.xml"/><Relationship Id="rId85" Type="http://schemas.openxmlformats.org/officeDocument/2006/relationships/slide" Target="slides/slide66.xml"/><Relationship Id="rId150" Type="http://schemas.openxmlformats.org/officeDocument/2006/relationships/slide" Target="slides/slide131.xml"/><Relationship Id="rId171" Type="http://schemas.openxmlformats.org/officeDocument/2006/relationships/slide" Target="slides/slide152.xml"/><Relationship Id="rId192" Type="http://schemas.openxmlformats.org/officeDocument/2006/relationships/slide" Target="slides/slide173.xml"/><Relationship Id="rId206" Type="http://schemas.openxmlformats.org/officeDocument/2006/relationships/presProps" Target="presProps.xml"/><Relationship Id="rId12" Type="http://schemas.openxmlformats.org/officeDocument/2006/relationships/slideMaster" Target="slideMasters/slideMaster12.xml"/><Relationship Id="rId33" Type="http://schemas.openxmlformats.org/officeDocument/2006/relationships/slide" Target="slides/slide14.xml"/><Relationship Id="rId108" Type="http://schemas.openxmlformats.org/officeDocument/2006/relationships/slide" Target="slides/slide89.xml"/><Relationship Id="rId129" Type="http://schemas.openxmlformats.org/officeDocument/2006/relationships/slide" Target="slides/slide110.xml"/><Relationship Id="rId54" Type="http://schemas.openxmlformats.org/officeDocument/2006/relationships/slide" Target="slides/slide35.xml"/><Relationship Id="rId75" Type="http://schemas.openxmlformats.org/officeDocument/2006/relationships/slide" Target="slides/slide56.xml"/><Relationship Id="rId96" Type="http://schemas.openxmlformats.org/officeDocument/2006/relationships/slide" Target="slides/slide77.xml"/><Relationship Id="rId140" Type="http://schemas.openxmlformats.org/officeDocument/2006/relationships/slide" Target="slides/slide121.xml"/><Relationship Id="rId161" Type="http://schemas.openxmlformats.org/officeDocument/2006/relationships/slide" Target="slides/slide142.xml"/><Relationship Id="rId182" Type="http://schemas.openxmlformats.org/officeDocument/2006/relationships/slide" Target="slides/slide163.xml"/><Relationship Id="rId6" Type="http://schemas.openxmlformats.org/officeDocument/2006/relationships/slideMaster" Target="slideMasters/slideMaster6.xml"/><Relationship Id="rId23" Type="http://schemas.openxmlformats.org/officeDocument/2006/relationships/slide" Target="slides/slide4.xml"/><Relationship Id="rId119" Type="http://schemas.openxmlformats.org/officeDocument/2006/relationships/slide" Target="slides/slide100.xml"/><Relationship Id="rId44" Type="http://schemas.openxmlformats.org/officeDocument/2006/relationships/slide" Target="slides/slide25.xml"/><Relationship Id="rId65" Type="http://schemas.openxmlformats.org/officeDocument/2006/relationships/slide" Target="slides/slide46.xml"/><Relationship Id="rId86" Type="http://schemas.openxmlformats.org/officeDocument/2006/relationships/slide" Target="slides/slide67.xml"/><Relationship Id="rId130" Type="http://schemas.openxmlformats.org/officeDocument/2006/relationships/slide" Target="slides/slide111.xml"/><Relationship Id="rId151" Type="http://schemas.openxmlformats.org/officeDocument/2006/relationships/slide" Target="slides/slide132.xml"/><Relationship Id="rId172" Type="http://schemas.openxmlformats.org/officeDocument/2006/relationships/slide" Target="slides/slide153.xml"/><Relationship Id="rId193" Type="http://schemas.openxmlformats.org/officeDocument/2006/relationships/slide" Target="slides/slide174.xml"/><Relationship Id="rId207" Type="http://schemas.openxmlformats.org/officeDocument/2006/relationships/viewProps" Target="viewProps.xml"/><Relationship Id="rId13" Type="http://schemas.openxmlformats.org/officeDocument/2006/relationships/slideMaster" Target="slideMasters/slideMaster13.xml"/><Relationship Id="rId109" Type="http://schemas.openxmlformats.org/officeDocument/2006/relationships/slide" Target="slides/slide90.xml"/><Relationship Id="rId34" Type="http://schemas.openxmlformats.org/officeDocument/2006/relationships/slide" Target="slides/slide15.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20" Type="http://schemas.openxmlformats.org/officeDocument/2006/relationships/slide" Target="slides/slide101.xml"/><Relationship Id="rId141" Type="http://schemas.openxmlformats.org/officeDocument/2006/relationships/slide" Target="slides/slide122.xml"/><Relationship Id="rId7" Type="http://schemas.openxmlformats.org/officeDocument/2006/relationships/slideMaster" Target="slideMasters/slideMaster7.xml"/><Relationship Id="rId162" Type="http://schemas.openxmlformats.org/officeDocument/2006/relationships/slide" Target="slides/slide143.xml"/><Relationship Id="rId183" Type="http://schemas.openxmlformats.org/officeDocument/2006/relationships/slide" Target="slides/slide164.xml"/><Relationship Id="rId24" Type="http://schemas.openxmlformats.org/officeDocument/2006/relationships/slide" Target="slides/slide5.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31" Type="http://schemas.openxmlformats.org/officeDocument/2006/relationships/slide" Target="slides/slide112.xml"/><Relationship Id="rId61" Type="http://schemas.openxmlformats.org/officeDocument/2006/relationships/slide" Target="slides/slide42.xml"/><Relationship Id="rId82" Type="http://schemas.openxmlformats.org/officeDocument/2006/relationships/slide" Target="slides/slide63.xml"/><Relationship Id="rId152" Type="http://schemas.openxmlformats.org/officeDocument/2006/relationships/slide" Target="slides/slide133.xml"/><Relationship Id="rId173" Type="http://schemas.openxmlformats.org/officeDocument/2006/relationships/slide" Target="slides/slide154.xml"/><Relationship Id="rId194" Type="http://schemas.openxmlformats.org/officeDocument/2006/relationships/slide" Target="slides/slide175.xml"/><Relationship Id="rId199" Type="http://schemas.openxmlformats.org/officeDocument/2006/relationships/slide" Target="slides/slide180.xml"/><Relationship Id="rId203" Type="http://schemas.openxmlformats.org/officeDocument/2006/relationships/slide" Target="slides/slide184.xml"/><Relationship Id="rId208" Type="http://schemas.openxmlformats.org/officeDocument/2006/relationships/theme" Target="theme/them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147" Type="http://schemas.openxmlformats.org/officeDocument/2006/relationships/slide" Target="slides/slide128.xml"/><Relationship Id="rId168" Type="http://schemas.openxmlformats.org/officeDocument/2006/relationships/slide" Target="slides/slide149.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slide" Target="slides/slide123.xml"/><Relationship Id="rId163" Type="http://schemas.openxmlformats.org/officeDocument/2006/relationships/slide" Target="slides/slide144.xml"/><Relationship Id="rId184" Type="http://schemas.openxmlformats.org/officeDocument/2006/relationships/slide" Target="slides/slide165.xml"/><Relationship Id="rId189" Type="http://schemas.openxmlformats.org/officeDocument/2006/relationships/slide" Target="slides/slide170.xml"/><Relationship Id="rId3" Type="http://schemas.openxmlformats.org/officeDocument/2006/relationships/slideMaster" Target="slideMasters/slideMaster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slide" Target="slides/slide118.xml"/><Relationship Id="rId158" Type="http://schemas.openxmlformats.org/officeDocument/2006/relationships/slide" Target="slides/slide139.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slide" Target="slides/slide113.xml"/><Relationship Id="rId153" Type="http://schemas.openxmlformats.org/officeDocument/2006/relationships/slide" Target="slides/slide134.xml"/><Relationship Id="rId174" Type="http://schemas.openxmlformats.org/officeDocument/2006/relationships/slide" Target="slides/slide155.xml"/><Relationship Id="rId179" Type="http://schemas.openxmlformats.org/officeDocument/2006/relationships/slide" Target="slides/slide160.xml"/><Relationship Id="rId195" Type="http://schemas.openxmlformats.org/officeDocument/2006/relationships/slide" Target="slides/slide176.xml"/><Relationship Id="rId209" Type="http://schemas.openxmlformats.org/officeDocument/2006/relationships/tableStyles" Target="tableStyles.xml"/><Relationship Id="rId190" Type="http://schemas.openxmlformats.org/officeDocument/2006/relationships/slide" Target="slides/slide171.xml"/><Relationship Id="rId204"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slide" Target="slides/slide108.xml"/><Relationship Id="rId10" Type="http://schemas.openxmlformats.org/officeDocument/2006/relationships/slideMaster" Target="slideMasters/slideMaster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43" Type="http://schemas.openxmlformats.org/officeDocument/2006/relationships/slide" Target="slides/slide124.xml"/><Relationship Id="rId148" Type="http://schemas.openxmlformats.org/officeDocument/2006/relationships/slide" Target="slides/slide129.xml"/><Relationship Id="rId164" Type="http://schemas.openxmlformats.org/officeDocument/2006/relationships/slide" Target="slides/slide145.xml"/><Relationship Id="rId169" Type="http://schemas.openxmlformats.org/officeDocument/2006/relationships/slide" Target="slides/slide150.xml"/><Relationship Id="rId185" Type="http://schemas.openxmlformats.org/officeDocument/2006/relationships/slide" Target="slides/slide166.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1.xml"/><Relationship Id="rId210" Type="http://schemas.microsoft.com/office/2015/10/relationships/revisionInfo" Target="revisionInfo.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slide" Target="slides/slide114.xml"/><Relationship Id="rId154" Type="http://schemas.openxmlformats.org/officeDocument/2006/relationships/slide" Target="slides/slide135.xml"/><Relationship Id="rId175" Type="http://schemas.openxmlformats.org/officeDocument/2006/relationships/slide" Target="slides/slide156.xml"/><Relationship Id="rId196" Type="http://schemas.openxmlformats.org/officeDocument/2006/relationships/slide" Target="slides/slide177.xml"/><Relationship Id="rId200" Type="http://schemas.openxmlformats.org/officeDocument/2006/relationships/slide" Target="slides/slide181.xml"/><Relationship Id="rId16" Type="http://schemas.openxmlformats.org/officeDocument/2006/relationships/slideMaster" Target="slideMasters/slideMaster16.xml"/><Relationship Id="rId37" Type="http://schemas.openxmlformats.org/officeDocument/2006/relationships/slide" Target="slides/slide18.xml"/><Relationship Id="rId58" Type="http://schemas.openxmlformats.org/officeDocument/2006/relationships/slide" Target="slides/slide39.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44" Type="http://schemas.openxmlformats.org/officeDocument/2006/relationships/slide" Target="slides/slide125.xml"/><Relationship Id="rId90" Type="http://schemas.openxmlformats.org/officeDocument/2006/relationships/slide" Target="slides/slide71.xml"/><Relationship Id="rId165" Type="http://schemas.openxmlformats.org/officeDocument/2006/relationships/slide" Target="slides/slide146.xml"/><Relationship Id="rId186" Type="http://schemas.openxmlformats.org/officeDocument/2006/relationships/slide" Target="slides/slide167.xml"/><Relationship Id="rId27" Type="http://schemas.openxmlformats.org/officeDocument/2006/relationships/slide" Target="slides/slide8.xml"/><Relationship Id="rId48" Type="http://schemas.openxmlformats.org/officeDocument/2006/relationships/slide" Target="slides/slide29.xml"/><Relationship Id="rId69" Type="http://schemas.openxmlformats.org/officeDocument/2006/relationships/slide" Target="slides/slide50.xml"/><Relationship Id="rId113" Type="http://schemas.openxmlformats.org/officeDocument/2006/relationships/slide" Target="slides/slide94.xml"/><Relationship Id="rId134" Type="http://schemas.openxmlformats.org/officeDocument/2006/relationships/slide" Target="slides/slide115.xml"/><Relationship Id="rId80" Type="http://schemas.openxmlformats.org/officeDocument/2006/relationships/slide" Target="slides/slide61.xml"/><Relationship Id="rId155" Type="http://schemas.openxmlformats.org/officeDocument/2006/relationships/slide" Target="slides/slide136.xml"/><Relationship Id="rId176" Type="http://schemas.openxmlformats.org/officeDocument/2006/relationships/slide" Target="slides/slide157.xml"/><Relationship Id="rId197" Type="http://schemas.openxmlformats.org/officeDocument/2006/relationships/slide" Target="slides/slide178.xml"/><Relationship Id="rId201" Type="http://schemas.openxmlformats.org/officeDocument/2006/relationships/slide" Target="slides/slide182.xml"/><Relationship Id="rId17" Type="http://schemas.openxmlformats.org/officeDocument/2006/relationships/slideMaster" Target="slideMasters/slideMaster17.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24" Type="http://schemas.openxmlformats.org/officeDocument/2006/relationships/slide" Target="slides/slide105.xml"/><Relationship Id="rId70" Type="http://schemas.openxmlformats.org/officeDocument/2006/relationships/slide" Target="slides/slide51.xml"/><Relationship Id="rId91" Type="http://schemas.openxmlformats.org/officeDocument/2006/relationships/slide" Target="slides/slide72.xml"/><Relationship Id="rId145" Type="http://schemas.openxmlformats.org/officeDocument/2006/relationships/slide" Target="slides/slide126.xml"/><Relationship Id="rId166" Type="http://schemas.openxmlformats.org/officeDocument/2006/relationships/slide" Target="slides/slide147.xml"/><Relationship Id="rId187" Type="http://schemas.openxmlformats.org/officeDocument/2006/relationships/slide" Target="slides/slide168.xml"/><Relationship Id="rId1" Type="http://schemas.openxmlformats.org/officeDocument/2006/relationships/slideMaster" Target="slideMasters/slideMaster1.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60" Type="http://schemas.openxmlformats.org/officeDocument/2006/relationships/slide" Target="slides/slide41.xml"/><Relationship Id="rId81" Type="http://schemas.openxmlformats.org/officeDocument/2006/relationships/slide" Target="slides/slide62.xml"/><Relationship Id="rId135" Type="http://schemas.openxmlformats.org/officeDocument/2006/relationships/slide" Target="slides/slide116.xml"/><Relationship Id="rId156" Type="http://schemas.openxmlformats.org/officeDocument/2006/relationships/slide" Target="slides/slide137.xml"/><Relationship Id="rId177" Type="http://schemas.openxmlformats.org/officeDocument/2006/relationships/slide" Target="slides/slide158.xml"/><Relationship Id="rId198" Type="http://schemas.openxmlformats.org/officeDocument/2006/relationships/slide" Target="slides/slide179.xml"/><Relationship Id="rId202" Type="http://schemas.openxmlformats.org/officeDocument/2006/relationships/slide" Target="slides/slide183.xml"/><Relationship Id="rId18" Type="http://schemas.openxmlformats.org/officeDocument/2006/relationships/slideMaster" Target="slideMasters/slideMaster18.xml"/><Relationship Id="rId39" Type="http://schemas.openxmlformats.org/officeDocument/2006/relationships/slide" Target="slides/slide20.xml"/><Relationship Id="rId50" Type="http://schemas.openxmlformats.org/officeDocument/2006/relationships/slide" Target="slides/slide31.xml"/><Relationship Id="rId104" Type="http://schemas.openxmlformats.org/officeDocument/2006/relationships/slide" Target="slides/slide85.xml"/><Relationship Id="rId125" Type="http://schemas.openxmlformats.org/officeDocument/2006/relationships/slide" Target="slides/slide106.xml"/><Relationship Id="rId146" Type="http://schemas.openxmlformats.org/officeDocument/2006/relationships/slide" Target="slides/slide127.xml"/><Relationship Id="rId167" Type="http://schemas.openxmlformats.org/officeDocument/2006/relationships/slide" Target="slides/slide148.xml"/><Relationship Id="rId188" Type="http://schemas.openxmlformats.org/officeDocument/2006/relationships/slide" Target="slides/slide169.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slideMaster" Target="slideMasters/slideMaster2.xml"/><Relationship Id="rId29" Type="http://schemas.openxmlformats.org/officeDocument/2006/relationships/slide" Target="slides/slide10.xml"/><Relationship Id="rId40" Type="http://schemas.openxmlformats.org/officeDocument/2006/relationships/slide" Target="slides/slide21.xml"/><Relationship Id="rId115" Type="http://schemas.openxmlformats.org/officeDocument/2006/relationships/slide" Target="slides/slide96.xml"/><Relationship Id="rId136" Type="http://schemas.openxmlformats.org/officeDocument/2006/relationships/slide" Target="slides/slide117.xml"/><Relationship Id="rId157" Type="http://schemas.openxmlformats.org/officeDocument/2006/relationships/slide" Target="slides/slide138.xml"/><Relationship Id="rId178" Type="http://schemas.openxmlformats.org/officeDocument/2006/relationships/slide" Target="slides/slide1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4D63F3-3348-AF46-B7FF-961FE468F8D4}"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5DFF25-9A8A-AB42-A13A-7FDAFF534AB3}" type="slidenum">
              <a:rPr lang="en-US" smtClean="0"/>
              <a:t>‹#›</a:t>
            </a:fld>
            <a:endParaRPr lang="en-US"/>
          </a:p>
        </p:txBody>
      </p:sp>
    </p:spTree>
    <p:extLst>
      <p:ext uri="{BB962C8B-B14F-4D97-AF65-F5344CB8AC3E}">
        <p14:creationId xmlns:p14="http://schemas.microsoft.com/office/powerpoint/2010/main" val="98477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4</a:t>
            </a:fld>
            <a:endParaRPr lang="en-US"/>
          </a:p>
        </p:txBody>
      </p:sp>
    </p:spTree>
    <p:extLst>
      <p:ext uri="{BB962C8B-B14F-4D97-AF65-F5344CB8AC3E}">
        <p14:creationId xmlns:p14="http://schemas.microsoft.com/office/powerpoint/2010/main" val="3776476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16</a:t>
            </a:fld>
            <a:endParaRPr lang="en-US"/>
          </a:p>
        </p:txBody>
      </p:sp>
    </p:spTree>
    <p:extLst>
      <p:ext uri="{BB962C8B-B14F-4D97-AF65-F5344CB8AC3E}">
        <p14:creationId xmlns:p14="http://schemas.microsoft.com/office/powerpoint/2010/main" val="15409206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177</a:t>
            </a:fld>
            <a:endParaRPr lang="en-US"/>
          </a:p>
        </p:txBody>
      </p:sp>
    </p:spTree>
    <p:extLst>
      <p:ext uri="{BB962C8B-B14F-4D97-AF65-F5344CB8AC3E}">
        <p14:creationId xmlns:p14="http://schemas.microsoft.com/office/powerpoint/2010/main" val="3507347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FCDEDB-6C78-0845-BD7F-33C99E92D721}" type="slidenum">
              <a:rPr lang="en-US" smtClean="0"/>
              <a:t>178</a:t>
            </a:fld>
            <a:endParaRPr lang="en-US"/>
          </a:p>
        </p:txBody>
      </p:sp>
    </p:spTree>
    <p:extLst>
      <p:ext uri="{BB962C8B-B14F-4D97-AF65-F5344CB8AC3E}">
        <p14:creationId xmlns:p14="http://schemas.microsoft.com/office/powerpoint/2010/main" val="3107925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179</a:t>
            </a:fld>
            <a:endParaRPr lang="en-US"/>
          </a:p>
        </p:txBody>
      </p:sp>
    </p:spTree>
    <p:extLst>
      <p:ext uri="{BB962C8B-B14F-4D97-AF65-F5344CB8AC3E}">
        <p14:creationId xmlns:p14="http://schemas.microsoft.com/office/powerpoint/2010/main" val="34577352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FCDEDB-6C78-0845-BD7F-33C99E92D721}" type="slidenum">
              <a:rPr lang="en-US" smtClean="0"/>
              <a:t>180</a:t>
            </a:fld>
            <a:endParaRPr lang="en-US"/>
          </a:p>
        </p:txBody>
      </p:sp>
    </p:spTree>
    <p:extLst>
      <p:ext uri="{BB962C8B-B14F-4D97-AF65-F5344CB8AC3E}">
        <p14:creationId xmlns:p14="http://schemas.microsoft.com/office/powerpoint/2010/main" val="20892978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FCDEDB-6C78-0845-BD7F-33C99E92D721}" type="slidenum">
              <a:rPr lang="en-US" smtClean="0"/>
              <a:t>184</a:t>
            </a:fld>
            <a:endParaRPr lang="en-US"/>
          </a:p>
        </p:txBody>
      </p:sp>
    </p:spTree>
    <p:extLst>
      <p:ext uri="{BB962C8B-B14F-4D97-AF65-F5344CB8AC3E}">
        <p14:creationId xmlns:p14="http://schemas.microsoft.com/office/powerpoint/2010/main" val="93805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AFEF8-6BC9-0D45-A62D-E407AAD2BC84}" type="slidenum">
              <a:rPr lang="en-US" smtClean="0"/>
              <a:t>17</a:t>
            </a:fld>
            <a:endParaRPr lang="en-US"/>
          </a:p>
        </p:txBody>
      </p:sp>
    </p:spTree>
    <p:extLst>
      <p:ext uri="{BB962C8B-B14F-4D97-AF65-F5344CB8AC3E}">
        <p14:creationId xmlns:p14="http://schemas.microsoft.com/office/powerpoint/2010/main" val="174323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18</a:t>
            </a:fld>
            <a:endParaRPr lang="en-US"/>
          </a:p>
        </p:txBody>
      </p:sp>
    </p:spTree>
    <p:extLst>
      <p:ext uri="{BB962C8B-B14F-4D97-AF65-F5344CB8AC3E}">
        <p14:creationId xmlns:p14="http://schemas.microsoft.com/office/powerpoint/2010/main" val="3860385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FFCDEDB-6C78-0845-BD7F-33C99E92D721}" type="slidenum">
              <a:rPr lang="en-US" smtClean="0"/>
              <a:t>20</a:t>
            </a:fld>
            <a:endParaRPr lang="en-US"/>
          </a:p>
        </p:txBody>
      </p:sp>
    </p:spTree>
    <p:extLst>
      <p:ext uri="{BB962C8B-B14F-4D97-AF65-F5344CB8AC3E}">
        <p14:creationId xmlns:p14="http://schemas.microsoft.com/office/powerpoint/2010/main" val="3355594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21</a:t>
            </a:fld>
            <a:endParaRPr lang="en-US"/>
          </a:p>
        </p:txBody>
      </p:sp>
    </p:spTree>
    <p:extLst>
      <p:ext uri="{BB962C8B-B14F-4D97-AF65-F5344CB8AC3E}">
        <p14:creationId xmlns:p14="http://schemas.microsoft.com/office/powerpoint/2010/main" val="1530468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24</a:t>
            </a:fld>
            <a:endParaRPr lang="en-US"/>
          </a:p>
        </p:txBody>
      </p:sp>
    </p:spTree>
    <p:extLst>
      <p:ext uri="{BB962C8B-B14F-4D97-AF65-F5344CB8AC3E}">
        <p14:creationId xmlns:p14="http://schemas.microsoft.com/office/powerpoint/2010/main" val="3015043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26</a:t>
            </a:fld>
            <a:endParaRPr lang="en-US"/>
          </a:p>
        </p:txBody>
      </p:sp>
    </p:spTree>
    <p:extLst>
      <p:ext uri="{BB962C8B-B14F-4D97-AF65-F5344CB8AC3E}">
        <p14:creationId xmlns:p14="http://schemas.microsoft.com/office/powerpoint/2010/main" val="1369408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27</a:t>
            </a:fld>
            <a:endParaRPr lang="en-US"/>
          </a:p>
        </p:txBody>
      </p:sp>
    </p:spTree>
    <p:extLst>
      <p:ext uri="{BB962C8B-B14F-4D97-AF65-F5344CB8AC3E}">
        <p14:creationId xmlns:p14="http://schemas.microsoft.com/office/powerpoint/2010/main" val="1369408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30</a:t>
            </a:fld>
            <a:endParaRPr lang="en-US"/>
          </a:p>
        </p:txBody>
      </p:sp>
    </p:spTree>
    <p:extLst>
      <p:ext uri="{BB962C8B-B14F-4D97-AF65-F5344CB8AC3E}">
        <p14:creationId xmlns:p14="http://schemas.microsoft.com/office/powerpoint/2010/main" val="3640758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36</a:t>
            </a:fld>
            <a:endParaRPr lang="en-US"/>
          </a:p>
        </p:txBody>
      </p:sp>
    </p:spTree>
    <p:extLst>
      <p:ext uri="{BB962C8B-B14F-4D97-AF65-F5344CB8AC3E}">
        <p14:creationId xmlns:p14="http://schemas.microsoft.com/office/powerpoint/2010/main" val="296715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FCDEDB-6C78-0845-BD7F-33C99E92D721}" type="slidenum">
              <a:rPr lang="en-US" smtClean="0"/>
              <a:t>5</a:t>
            </a:fld>
            <a:endParaRPr lang="en-US"/>
          </a:p>
        </p:txBody>
      </p:sp>
    </p:spTree>
    <p:extLst>
      <p:ext uri="{BB962C8B-B14F-4D97-AF65-F5344CB8AC3E}">
        <p14:creationId xmlns:p14="http://schemas.microsoft.com/office/powerpoint/2010/main" val="4174392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38</a:t>
            </a:fld>
            <a:endParaRPr lang="en-US"/>
          </a:p>
        </p:txBody>
      </p:sp>
    </p:spTree>
    <p:extLst>
      <p:ext uri="{BB962C8B-B14F-4D97-AF65-F5344CB8AC3E}">
        <p14:creationId xmlns:p14="http://schemas.microsoft.com/office/powerpoint/2010/main" val="3229071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40</a:t>
            </a:fld>
            <a:endParaRPr lang="en-US"/>
          </a:p>
        </p:txBody>
      </p:sp>
    </p:spTree>
    <p:extLst>
      <p:ext uri="{BB962C8B-B14F-4D97-AF65-F5344CB8AC3E}">
        <p14:creationId xmlns:p14="http://schemas.microsoft.com/office/powerpoint/2010/main" val="850620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41</a:t>
            </a:fld>
            <a:endParaRPr lang="en-US"/>
          </a:p>
        </p:txBody>
      </p:sp>
    </p:spTree>
    <p:extLst>
      <p:ext uri="{BB962C8B-B14F-4D97-AF65-F5344CB8AC3E}">
        <p14:creationId xmlns:p14="http://schemas.microsoft.com/office/powerpoint/2010/main" val="606597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42</a:t>
            </a:fld>
            <a:endParaRPr lang="en-US"/>
          </a:p>
        </p:txBody>
      </p:sp>
    </p:spTree>
    <p:extLst>
      <p:ext uri="{BB962C8B-B14F-4D97-AF65-F5344CB8AC3E}">
        <p14:creationId xmlns:p14="http://schemas.microsoft.com/office/powerpoint/2010/main" val="3924206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43</a:t>
            </a:fld>
            <a:endParaRPr lang="en-US"/>
          </a:p>
        </p:txBody>
      </p:sp>
    </p:spTree>
    <p:extLst>
      <p:ext uri="{BB962C8B-B14F-4D97-AF65-F5344CB8AC3E}">
        <p14:creationId xmlns:p14="http://schemas.microsoft.com/office/powerpoint/2010/main" val="2963565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45</a:t>
            </a:fld>
            <a:endParaRPr lang="en-US"/>
          </a:p>
        </p:txBody>
      </p:sp>
    </p:spTree>
    <p:extLst>
      <p:ext uri="{BB962C8B-B14F-4D97-AF65-F5344CB8AC3E}">
        <p14:creationId xmlns:p14="http://schemas.microsoft.com/office/powerpoint/2010/main" val="2772785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48</a:t>
            </a:fld>
            <a:endParaRPr lang="en-US"/>
          </a:p>
        </p:txBody>
      </p:sp>
    </p:spTree>
    <p:extLst>
      <p:ext uri="{BB962C8B-B14F-4D97-AF65-F5344CB8AC3E}">
        <p14:creationId xmlns:p14="http://schemas.microsoft.com/office/powerpoint/2010/main" val="2798536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50</a:t>
            </a:fld>
            <a:endParaRPr lang="en-US"/>
          </a:p>
        </p:txBody>
      </p:sp>
    </p:spTree>
    <p:extLst>
      <p:ext uri="{BB962C8B-B14F-4D97-AF65-F5344CB8AC3E}">
        <p14:creationId xmlns:p14="http://schemas.microsoft.com/office/powerpoint/2010/main" val="303131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98AA9-88AD-5648-B83D-FE534852A4A3}" type="slidenum">
              <a:rPr lang="en-US" smtClean="0"/>
              <a:t>51</a:t>
            </a:fld>
            <a:endParaRPr lang="en-US"/>
          </a:p>
        </p:txBody>
      </p:sp>
    </p:spTree>
    <p:extLst>
      <p:ext uri="{BB962C8B-B14F-4D97-AF65-F5344CB8AC3E}">
        <p14:creationId xmlns:p14="http://schemas.microsoft.com/office/powerpoint/2010/main" val="2466211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98AA9-88AD-5648-B83D-FE534852A4A3}" type="slidenum">
              <a:rPr lang="en-US" smtClean="0"/>
              <a:t>52</a:t>
            </a:fld>
            <a:endParaRPr lang="en-US"/>
          </a:p>
        </p:txBody>
      </p:sp>
    </p:spTree>
    <p:extLst>
      <p:ext uri="{BB962C8B-B14F-4D97-AF65-F5344CB8AC3E}">
        <p14:creationId xmlns:p14="http://schemas.microsoft.com/office/powerpoint/2010/main" val="929914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FCDEDB-6C78-0845-BD7F-33C99E92D721}" type="slidenum">
              <a:rPr lang="en-US" smtClean="0"/>
              <a:t>6</a:t>
            </a:fld>
            <a:endParaRPr lang="en-US"/>
          </a:p>
        </p:txBody>
      </p:sp>
    </p:spTree>
    <p:extLst>
      <p:ext uri="{BB962C8B-B14F-4D97-AF65-F5344CB8AC3E}">
        <p14:creationId xmlns:p14="http://schemas.microsoft.com/office/powerpoint/2010/main" val="2023974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53</a:t>
            </a:fld>
            <a:endParaRPr lang="en-US"/>
          </a:p>
        </p:txBody>
      </p:sp>
    </p:spTree>
    <p:extLst>
      <p:ext uri="{BB962C8B-B14F-4D97-AF65-F5344CB8AC3E}">
        <p14:creationId xmlns:p14="http://schemas.microsoft.com/office/powerpoint/2010/main" val="4277987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54</a:t>
            </a:fld>
            <a:endParaRPr lang="en-US"/>
          </a:p>
        </p:txBody>
      </p:sp>
    </p:spTree>
    <p:extLst>
      <p:ext uri="{BB962C8B-B14F-4D97-AF65-F5344CB8AC3E}">
        <p14:creationId xmlns:p14="http://schemas.microsoft.com/office/powerpoint/2010/main" val="2627584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56</a:t>
            </a:fld>
            <a:endParaRPr lang="en-US"/>
          </a:p>
        </p:txBody>
      </p:sp>
    </p:spTree>
    <p:extLst>
      <p:ext uri="{BB962C8B-B14F-4D97-AF65-F5344CB8AC3E}">
        <p14:creationId xmlns:p14="http://schemas.microsoft.com/office/powerpoint/2010/main" val="2990386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64</a:t>
            </a:fld>
            <a:endParaRPr lang="en-US"/>
          </a:p>
        </p:txBody>
      </p:sp>
    </p:spTree>
    <p:extLst>
      <p:ext uri="{BB962C8B-B14F-4D97-AF65-F5344CB8AC3E}">
        <p14:creationId xmlns:p14="http://schemas.microsoft.com/office/powerpoint/2010/main" val="2533432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65</a:t>
            </a:fld>
            <a:endParaRPr lang="en-US"/>
          </a:p>
        </p:txBody>
      </p:sp>
    </p:spTree>
    <p:extLst>
      <p:ext uri="{BB962C8B-B14F-4D97-AF65-F5344CB8AC3E}">
        <p14:creationId xmlns:p14="http://schemas.microsoft.com/office/powerpoint/2010/main" val="1770026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67</a:t>
            </a:fld>
            <a:endParaRPr lang="en-US"/>
          </a:p>
        </p:txBody>
      </p:sp>
    </p:spTree>
    <p:extLst>
      <p:ext uri="{BB962C8B-B14F-4D97-AF65-F5344CB8AC3E}">
        <p14:creationId xmlns:p14="http://schemas.microsoft.com/office/powerpoint/2010/main" val="378560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68</a:t>
            </a:fld>
            <a:endParaRPr lang="en-US"/>
          </a:p>
        </p:txBody>
      </p:sp>
    </p:spTree>
    <p:extLst>
      <p:ext uri="{BB962C8B-B14F-4D97-AF65-F5344CB8AC3E}">
        <p14:creationId xmlns:p14="http://schemas.microsoft.com/office/powerpoint/2010/main" val="2024731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70</a:t>
            </a:fld>
            <a:endParaRPr lang="en-US"/>
          </a:p>
        </p:txBody>
      </p:sp>
    </p:spTree>
    <p:extLst>
      <p:ext uri="{BB962C8B-B14F-4D97-AF65-F5344CB8AC3E}">
        <p14:creationId xmlns:p14="http://schemas.microsoft.com/office/powerpoint/2010/main" val="5923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037B2-E10E-064F-A677-2300ED0B3717}" type="slidenum">
              <a:rPr lang="en-US" smtClean="0"/>
              <a:t>71</a:t>
            </a:fld>
            <a:endParaRPr lang="en-US"/>
          </a:p>
        </p:txBody>
      </p:sp>
    </p:spTree>
    <p:extLst>
      <p:ext uri="{BB962C8B-B14F-4D97-AF65-F5344CB8AC3E}">
        <p14:creationId xmlns:p14="http://schemas.microsoft.com/office/powerpoint/2010/main" val="3570950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73</a:t>
            </a:fld>
            <a:endParaRPr lang="en-US"/>
          </a:p>
        </p:txBody>
      </p:sp>
    </p:spTree>
    <p:extLst>
      <p:ext uri="{BB962C8B-B14F-4D97-AF65-F5344CB8AC3E}">
        <p14:creationId xmlns:p14="http://schemas.microsoft.com/office/powerpoint/2010/main" val="3892777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7</a:t>
            </a:fld>
            <a:endParaRPr lang="en-US"/>
          </a:p>
        </p:txBody>
      </p:sp>
    </p:spTree>
    <p:extLst>
      <p:ext uri="{BB962C8B-B14F-4D97-AF65-F5344CB8AC3E}">
        <p14:creationId xmlns:p14="http://schemas.microsoft.com/office/powerpoint/2010/main" val="3123528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75</a:t>
            </a:fld>
            <a:endParaRPr lang="en-US"/>
          </a:p>
        </p:txBody>
      </p:sp>
    </p:spTree>
    <p:extLst>
      <p:ext uri="{BB962C8B-B14F-4D97-AF65-F5344CB8AC3E}">
        <p14:creationId xmlns:p14="http://schemas.microsoft.com/office/powerpoint/2010/main" val="2767334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0776C-F2AC-4D42-9BAA-7074A5FEE1B2}" type="slidenum">
              <a:rPr lang="en-US" smtClean="0"/>
              <a:t>76</a:t>
            </a:fld>
            <a:endParaRPr lang="en-US"/>
          </a:p>
        </p:txBody>
      </p:sp>
    </p:spTree>
    <p:extLst>
      <p:ext uri="{BB962C8B-B14F-4D97-AF65-F5344CB8AC3E}">
        <p14:creationId xmlns:p14="http://schemas.microsoft.com/office/powerpoint/2010/main" val="2960995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77</a:t>
            </a:fld>
            <a:endParaRPr lang="en-US"/>
          </a:p>
        </p:txBody>
      </p:sp>
    </p:spTree>
    <p:extLst>
      <p:ext uri="{BB962C8B-B14F-4D97-AF65-F5344CB8AC3E}">
        <p14:creationId xmlns:p14="http://schemas.microsoft.com/office/powerpoint/2010/main" val="1005511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0776C-F2AC-4D42-9BAA-7074A5FEE1B2}" type="slidenum">
              <a:rPr lang="en-US" smtClean="0"/>
              <a:t>78</a:t>
            </a:fld>
            <a:endParaRPr lang="en-US"/>
          </a:p>
        </p:txBody>
      </p:sp>
    </p:spTree>
    <p:extLst>
      <p:ext uri="{BB962C8B-B14F-4D97-AF65-F5344CB8AC3E}">
        <p14:creationId xmlns:p14="http://schemas.microsoft.com/office/powerpoint/2010/main" val="476046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0776C-F2AC-4D42-9BAA-7074A5FEE1B2}" type="slidenum">
              <a:rPr lang="en-US" smtClean="0"/>
              <a:t>81</a:t>
            </a:fld>
            <a:endParaRPr lang="en-US"/>
          </a:p>
        </p:txBody>
      </p:sp>
    </p:spTree>
    <p:extLst>
      <p:ext uri="{BB962C8B-B14F-4D97-AF65-F5344CB8AC3E}">
        <p14:creationId xmlns:p14="http://schemas.microsoft.com/office/powerpoint/2010/main" val="1051549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82</a:t>
            </a:fld>
            <a:endParaRPr lang="en-US"/>
          </a:p>
        </p:txBody>
      </p:sp>
    </p:spTree>
    <p:extLst>
      <p:ext uri="{BB962C8B-B14F-4D97-AF65-F5344CB8AC3E}">
        <p14:creationId xmlns:p14="http://schemas.microsoft.com/office/powerpoint/2010/main" val="1013944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83</a:t>
            </a:fld>
            <a:endParaRPr lang="en-US"/>
          </a:p>
        </p:txBody>
      </p:sp>
    </p:spTree>
    <p:extLst>
      <p:ext uri="{BB962C8B-B14F-4D97-AF65-F5344CB8AC3E}">
        <p14:creationId xmlns:p14="http://schemas.microsoft.com/office/powerpoint/2010/main" val="29839044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85</a:t>
            </a:fld>
            <a:endParaRPr lang="en-US"/>
          </a:p>
        </p:txBody>
      </p:sp>
    </p:spTree>
    <p:extLst>
      <p:ext uri="{BB962C8B-B14F-4D97-AF65-F5344CB8AC3E}">
        <p14:creationId xmlns:p14="http://schemas.microsoft.com/office/powerpoint/2010/main" val="825225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86</a:t>
            </a:fld>
            <a:endParaRPr lang="en-US"/>
          </a:p>
        </p:txBody>
      </p:sp>
    </p:spTree>
    <p:extLst>
      <p:ext uri="{BB962C8B-B14F-4D97-AF65-F5344CB8AC3E}">
        <p14:creationId xmlns:p14="http://schemas.microsoft.com/office/powerpoint/2010/main" val="454221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FCDEDB-6C78-0845-BD7F-33C99E92D721}" type="slidenum">
              <a:rPr lang="en-US" smtClean="0"/>
              <a:t>87</a:t>
            </a:fld>
            <a:endParaRPr lang="en-US"/>
          </a:p>
        </p:txBody>
      </p:sp>
    </p:spTree>
    <p:extLst>
      <p:ext uri="{BB962C8B-B14F-4D97-AF65-F5344CB8AC3E}">
        <p14:creationId xmlns:p14="http://schemas.microsoft.com/office/powerpoint/2010/main" val="4027058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FCDEDB-6C78-0845-BD7F-33C99E92D721}" type="slidenum">
              <a:rPr lang="en-US" smtClean="0"/>
              <a:t>8</a:t>
            </a:fld>
            <a:endParaRPr lang="en-US"/>
          </a:p>
        </p:txBody>
      </p:sp>
    </p:spTree>
    <p:extLst>
      <p:ext uri="{BB962C8B-B14F-4D97-AF65-F5344CB8AC3E}">
        <p14:creationId xmlns:p14="http://schemas.microsoft.com/office/powerpoint/2010/main" val="134489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88</a:t>
            </a:fld>
            <a:endParaRPr lang="en-US"/>
          </a:p>
        </p:txBody>
      </p:sp>
    </p:spTree>
    <p:extLst>
      <p:ext uri="{BB962C8B-B14F-4D97-AF65-F5344CB8AC3E}">
        <p14:creationId xmlns:p14="http://schemas.microsoft.com/office/powerpoint/2010/main" val="2686994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89</a:t>
            </a:fld>
            <a:endParaRPr lang="en-US"/>
          </a:p>
        </p:txBody>
      </p:sp>
    </p:spTree>
    <p:extLst>
      <p:ext uri="{BB962C8B-B14F-4D97-AF65-F5344CB8AC3E}">
        <p14:creationId xmlns:p14="http://schemas.microsoft.com/office/powerpoint/2010/main" val="2387035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91</a:t>
            </a:fld>
            <a:endParaRPr lang="en-US"/>
          </a:p>
        </p:txBody>
      </p:sp>
    </p:spTree>
    <p:extLst>
      <p:ext uri="{BB962C8B-B14F-4D97-AF65-F5344CB8AC3E}">
        <p14:creationId xmlns:p14="http://schemas.microsoft.com/office/powerpoint/2010/main" val="32894727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92</a:t>
            </a:fld>
            <a:endParaRPr lang="en-US"/>
          </a:p>
        </p:txBody>
      </p:sp>
    </p:spTree>
    <p:extLst>
      <p:ext uri="{BB962C8B-B14F-4D97-AF65-F5344CB8AC3E}">
        <p14:creationId xmlns:p14="http://schemas.microsoft.com/office/powerpoint/2010/main" val="2322056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latin typeface="-webkit-standard"/>
            </a:endParaRPr>
          </a:p>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93</a:t>
            </a:fld>
            <a:endParaRPr lang="en-US"/>
          </a:p>
        </p:txBody>
      </p:sp>
    </p:spTree>
    <p:extLst>
      <p:ext uri="{BB962C8B-B14F-4D97-AF65-F5344CB8AC3E}">
        <p14:creationId xmlns:p14="http://schemas.microsoft.com/office/powerpoint/2010/main" val="789267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95</a:t>
            </a:fld>
            <a:endParaRPr lang="en-US"/>
          </a:p>
        </p:txBody>
      </p:sp>
    </p:spTree>
    <p:extLst>
      <p:ext uri="{BB962C8B-B14F-4D97-AF65-F5344CB8AC3E}">
        <p14:creationId xmlns:p14="http://schemas.microsoft.com/office/powerpoint/2010/main" val="2819558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99</a:t>
            </a:fld>
            <a:endParaRPr lang="en-US"/>
          </a:p>
        </p:txBody>
      </p:sp>
    </p:spTree>
    <p:extLst>
      <p:ext uri="{BB962C8B-B14F-4D97-AF65-F5344CB8AC3E}">
        <p14:creationId xmlns:p14="http://schemas.microsoft.com/office/powerpoint/2010/main" val="38239033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100</a:t>
            </a:fld>
            <a:endParaRPr lang="en-US"/>
          </a:p>
        </p:txBody>
      </p:sp>
    </p:spTree>
    <p:extLst>
      <p:ext uri="{BB962C8B-B14F-4D97-AF65-F5344CB8AC3E}">
        <p14:creationId xmlns:p14="http://schemas.microsoft.com/office/powerpoint/2010/main" val="4014043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101</a:t>
            </a:fld>
            <a:endParaRPr lang="en-US"/>
          </a:p>
        </p:txBody>
      </p:sp>
    </p:spTree>
    <p:extLst>
      <p:ext uri="{BB962C8B-B14F-4D97-AF65-F5344CB8AC3E}">
        <p14:creationId xmlns:p14="http://schemas.microsoft.com/office/powerpoint/2010/main" val="338982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103</a:t>
            </a:fld>
            <a:endParaRPr lang="en-US"/>
          </a:p>
        </p:txBody>
      </p:sp>
    </p:spTree>
    <p:extLst>
      <p:ext uri="{BB962C8B-B14F-4D97-AF65-F5344CB8AC3E}">
        <p14:creationId xmlns:p14="http://schemas.microsoft.com/office/powerpoint/2010/main" val="416548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9</a:t>
            </a:fld>
            <a:endParaRPr lang="en-US"/>
          </a:p>
        </p:txBody>
      </p:sp>
    </p:spTree>
    <p:extLst>
      <p:ext uri="{BB962C8B-B14F-4D97-AF65-F5344CB8AC3E}">
        <p14:creationId xmlns:p14="http://schemas.microsoft.com/office/powerpoint/2010/main" val="30867178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105</a:t>
            </a:fld>
            <a:endParaRPr lang="en-US"/>
          </a:p>
        </p:txBody>
      </p:sp>
    </p:spTree>
    <p:extLst>
      <p:ext uri="{BB962C8B-B14F-4D97-AF65-F5344CB8AC3E}">
        <p14:creationId xmlns:p14="http://schemas.microsoft.com/office/powerpoint/2010/main" val="33439725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108</a:t>
            </a:fld>
            <a:endParaRPr lang="en-US"/>
          </a:p>
        </p:txBody>
      </p:sp>
    </p:spTree>
    <p:extLst>
      <p:ext uri="{BB962C8B-B14F-4D97-AF65-F5344CB8AC3E}">
        <p14:creationId xmlns:p14="http://schemas.microsoft.com/office/powerpoint/2010/main" val="3343972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110</a:t>
            </a:fld>
            <a:endParaRPr lang="en-US"/>
          </a:p>
        </p:txBody>
      </p:sp>
    </p:spTree>
    <p:extLst>
      <p:ext uri="{BB962C8B-B14F-4D97-AF65-F5344CB8AC3E}">
        <p14:creationId xmlns:p14="http://schemas.microsoft.com/office/powerpoint/2010/main" val="1716075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111</a:t>
            </a:fld>
            <a:endParaRPr lang="en-US"/>
          </a:p>
        </p:txBody>
      </p:sp>
    </p:spTree>
    <p:extLst>
      <p:ext uri="{BB962C8B-B14F-4D97-AF65-F5344CB8AC3E}">
        <p14:creationId xmlns:p14="http://schemas.microsoft.com/office/powerpoint/2010/main" val="29111444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112</a:t>
            </a:fld>
            <a:endParaRPr lang="en-US"/>
          </a:p>
        </p:txBody>
      </p:sp>
    </p:spTree>
    <p:extLst>
      <p:ext uri="{BB962C8B-B14F-4D97-AF65-F5344CB8AC3E}">
        <p14:creationId xmlns:p14="http://schemas.microsoft.com/office/powerpoint/2010/main" val="32710518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114</a:t>
            </a:fld>
            <a:endParaRPr lang="en-US"/>
          </a:p>
        </p:txBody>
      </p:sp>
    </p:spTree>
    <p:extLst>
      <p:ext uri="{BB962C8B-B14F-4D97-AF65-F5344CB8AC3E}">
        <p14:creationId xmlns:p14="http://schemas.microsoft.com/office/powerpoint/2010/main" val="12540422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116</a:t>
            </a:fld>
            <a:endParaRPr lang="en-US"/>
          </a:p>
        </p:txBody>
      </p:sp>
    </p:spTree>
    <p:extLst>
      <p:ext uri="{BB962C8B-B14F-4D97-AF65-F5344CB8AC3E}">
        <p14:creationId xmlns:p14="http://schemas.microsoft.com/office/powerpoint/2010/main" val="12540422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121</a:t>
            </a:fld>
            <a:endParaRPr lang="en-US"/>
          </a:p>
        </p:txBody>
      </p:sp>
    </p:spTree>
    <p:extLst>
      <p:ext uri="{BB962C8B-B14F-4D97-AF65-F5344CB8AC3E}">
        <p14:creationId xmlns:p14="http://schemas.microsoft.com/office/powerpoint/2010/main" val="1568467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122</a:t>
            </a:fld>
            <a:endParaRPr lang="en-US"/>
          </a:p>
        </p:txBody>
      </p:sp>
    </p:spTree>
    <p:extLst>
      <p:ext uri="{BB962C8B-B14F-4D97-AF65-F5344CB8AC3E}">
        <p14:creationId xmlns:p14="http://schemas.microsoft.com/office/powerpoint/2010/main" val="1116555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124</a:t>
            </a:fld>
            <a:endParaRPr lang="en-US"/>
          </a:p>
        </p:txBody>
      </p:sp>
    </p:spTree>
    <p:extLst>
      <p:ext uri="{BB962C8B-B14F-4D97-AF65-F5344CB8AC3E}">
        <p14:creationId xmlns:p14="http://schemas.microsoft.com/office/powerpoint/2010/main" val="1254042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11</a:t>
            </a:fld>
            <a:endParaRPr lang="en-US"/>
          </a:p>
        </p:txBody>
      </p:sp>
    </p:spTree>
    <p:extLst>
      <p:ext uri="{BB962C8B-B14F-4D97-AF65-F5344CB8AC3E}">
        <p14:creationId xmlns:p14="http://schemas.microsoft.com/office/powerpoint/2010/main" val="4557417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129</a:t>
            </a:fld>
            <a:endParaRPr lang="en-US"/>
          </a:p>
        </p:txBody>
      </p:sp>
    </p:spTree>
    <p:extLst>
      <p:ext uri="{BB962C8B-B14F-4D97-AF65-F5344CB8AC3E}">
        <p14:creationId xmlns:p14="http://schemas.microsoft.com/office/powerpoint/2010/main" val="1568467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130</a:t>
            </a:fld>
            <a:endParaRPr lang="en-US"/>
          </a:p>
        </p:txBody>
      </p:sp>
    </p:spTree>
    <p:extLst>
      <p:ext uri="{BB962C8B-B14F-4D97-AF65-F5344CB8AC3E}">
        <p14:creationId xmlns:p14="http://schemas.microsoft.com/office/powerpoint/2010/main" val="11165558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132</a:t>
            </a:fld>
            <a:endParaRPr lang="en-US"/>
          </a:p>
        </p:txBody>
      </p:sp>
    </p:spTree>
    <p:extLst>
      <p:ext uri="{BB962C8B-B14F-4D97-AF65-F5344CB8AC3E}">
        <p14:creationId xmlns:p14="http://schemas.microsoft.com/office/powerpoint/2010/main" val="3693919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133</a:t>
            </a:fld>
            <a:endParaRPr lang="en-US"/>
          </a:p>
        </p:txBody>
      </p:sp>
    </p:spTree>
    <p:extLst>
      <p:ext uri="{BB962C8B-B14F-4D97-AF65-F5344CB8AC3E}">
        <p14:creationId xmlns:p14="http://schemas.microsoft.com/office/powerpoint/2010/main" val="710115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135</a:t>
            </a:fld>
            <a:endParaRPr lang="en-US"/>
          </a:p>
        </p:txBody>
      </p:sp>
    </p:spTree>
    <p:extLst>
      <p:ext uri="{BB962C8B-B14F-4D97-AF65-F5344CB8AC3E}">
        <p14:creationId xmlns:p14="http://schemas.microsoft.com/office/powerpoint/2010/main" val="10907836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137</a:t>
            </a:fld>
            <a:endParaRPr lang="en-US"/>
          </a:p>
        </p:txBody>
      </p:sp>
    </p:spTree>
    <p:extLst>
      <p:ext uri="{BB962C8B-B14F-4D97-AF65-F5344CB8AC3E}">
        <p14:creationId xmlns:p14="http://schemas.microsoft.com/office/powerpoint/2010/main" val="9908211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138</a:t>
            </a:fld>
            <a:endParaRPr lang="en-US"/>
          </a:p>
        </p:txBody>
      </p:sp>
    </p:spTree>
    <p:extLst>
      <p:ext uri="{BB962C8B-B14F-4D97-AF65-F5344CB8AC3E}">
        <p14:creationId xmlns:p14="http://schemas.microsoft.com/office/powerpoint/2010/main" val="37502627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139</a:t>
            </a:fld>
            <a:endParaRPr lang="en-US"/>
          </a:p>
        </p:txBody>
      </p:sp>
    </p:spTree>
    <p:extLst>
      <p:ext uri="{BB962C8B-B14F-4D97-AF65-F5344CB8AC3E}">
        <p14:creationId xmlns:p14="http://schemas.microsoft.com/office/powerpoint/2010/main" val="37980649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142</a:t>
            </a:fld>
            <a:endParaRPr lang="en-US"/>
          </a:p>
        </p:txBody>
      </p:sp>
    </p:spTree>
    <p:extLst>
      <p:ext uri="{BB962C8B-B14F-4D97-AF65-F5344CB8AC3E}">
        <p14:creationId xmlns:p14="http://schemas.microsoft.com/office/powerpoint/2010/main" val="18594707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144</a:t>
            </a:fld>
            <a:endParaRPr lang="en-US"/>
          </a:p>
        </p:txBody>
      </p:sp>
    </p:spTree>
    <p:extLst>
      <p:ext uri="{BB962C8B-B14F-4D97-AF65-F5344CB8AC3E}">
        <p14:creationId xmlns:p14="http://schemas.microsoft.com/office/powerpoint/2010/main" val="168406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12</a:t>
            </a:fld>
            <a:endParaRPr lang="en-US"/>
          </a:p>
        </p:txBody>
      </p:sp>
    </p:spTree>
    <p:extLst>
      <p:ext uri="{BB962C8B-B14F-4D97-AF65-F5344CB8AC3E}">
        <p14:creationId xmlns:p14="http://schemas.microsoft.com/office/powerpoint/2010/main" val="3565611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147</a:t>
            </a:fld>
            <a:endParaRPr lang="en-US"/>
          </a:p>
        </p:txBody>
      </p:sp>
    </p:spTree>
    <p:extLst>
      <p:ext uri="{BB962C8B-B14F-4D97-AF65-F5344CB8AC3E}">
        <p14:creationId xmlns:p14="http://schemas.microsoft.com/office/powerpoint/2010/main" val="32444836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148</a:t>
            </a:fld>
            <a:endParaRPr lang="en-US"/>
          </a:p>
        </p:txBody>
      </p:sp>
    </p:spTree>
    <p:extLst>
      <p:ext uri="{BB962C8B-B14F-4D97-AF65-F5344CB8AC3E}">
        <p14:creationId xmlns:p14="http://schemas.microsoft.com/office/powerpoint/2010/main" val="21739898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150</a:t>
            </a:fld>
            <a:endParaRPr lang="en-US"/>
          </a:p>
        </p:txBody>
      </p:sp>
    </p:spTree>
    <p:extLst>
      <p:ext uri="{BB962C8B-B14F-4D97-AF65-F5344CB8AC3E}">
        <p14:creationId xmlns:p14="http://schemas.microsoft.com/office/powerpoint/2010/main" val="21739898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151</a:t>
            </a:fld>
            <a:endParaRPr lang="en-US"/>
          </a:p>
        </p:txBody>
      </p:sp>
    </p:spTree>
    <p:extLst>
      <p:ext uri="{BB962C8B-B14F-4D97-AF65-F5344CB8AC3E}">
        <p14:creationId xmlns:p14="http://schemas.microsoft.com/office/powerpoint/2010/main" val="38776993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152</a:t>
            </a:fld>
            <a:endParaRPr lang="en-US"/>
          </a:p>
        </p:txBody>
      </p:sp>
    </p:spTree>
    <p:extLst>
      <p:ext uri="{BB962C8B-B14F-4D97-AF65-F5344CB8AC3E}">
        <p14:creationId xmlns:p14="http://schemas.microsoft.com/office/powerpoint/2010/main" val="2350210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154</a:t>
            </a:fld>
            <a:endParaRPr lang="en-US"/>
          </a:p>
        </p:txBody>
      </p:sp>
    </p:spTree>
    <p:extLst>
      <p:ext uri="{BB962C8B-B14F-4D97-AF65-F5344CB8AC3E}">
        <p14:creationId xmlns:p14="http://schemas.microsoft.com/office/powerpoint/2010/main" val="25273280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156</a:t>
            </a:fld>
            <a:endParaRPr lang="en-US"/>
          </a:p>
        </p:txBody>
      </p:sp>
    </p:spTree>
    <p:extLst>
      <p:ext uri="{BB962C8B-B14F-4D97-AF65-F5344CB8AC3E}">
        <p14:creationId xmlns:p14="http://schemas.microsoft.com/office/powerpoint/2010/main" val="39470786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158</a:t>
            </a:fld>
            <a:endParaRPr lang="en-US"/>
          </a:p>
        </p:txBody>
      </p:sp>
    </p:spTree>
    <p:extLst>
      <p:ext uri="{BB962C8B-B14F-4D97-AF65-F5344CB8AC3E}">
        <p14:creationId xmlns:p14="http://schemas.microsoft.com/office/powerpoint/2010/main" val="21739898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159</a:t>
            </a:fld>
            <a:endParaRPr lang="en-US"/>
          </a:p>
        </p:txBody>
      </p:sp>
    </p:spTree>
    <p:extLst>
      <p:ext uri="{BB962C8B-B14F-4D97-AF65-F5344CB8AC3E}">
        <p14:creationId xmlns:p14="http://schemas.microsoft.com/office/powerpoint/2010/main" val="38776993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160</a:t>
            </a:fld>
            <a:endParaRPr lang="en-US"/>
          </a:p>
        </p:txBody>
      </p:sp>
    </p:spTree>
    <p:extLst>
      <p:ext uri="{BB962C8B-B14F-4D97-AF65-F5344CB8AC3E}">
        <p14:creationId xmlns:p14="http://schemas.microsoft.com/office/powerpoint/2010/main" val="23502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15</a:t>
            </a:fld>
            <a:endParaRPr lang="en-US"/>
          </a:p>
        </p:txBody>
      </p:sp>
    </p:spTree>
    <p:extLst>
      <p:ext uri="{BB962C8B-B14F-4D97-AF65-F5344CB8AC3E}">
        <p14:creationId xmlns:p14="http://schemas.microsoft.com/office/powerpoint/2010/main" val="29166004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162</a:t>
            </a:fld>
            <a:endParaRPr lang="en-US"/>
          </a:p>
        </p:txBody>
      </p:sp>
    </p:spTree>
    <p:extLst>
      <p:ext uri="{BB962C8B-B14F-4D97-AF65-F5344CB8AC3E}">
        <p14:creationId xmlns:p14="http://schemas.microsoft.com/office/powerpoint/2010/main" val="25273280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164</a:t>
            </a:fld>
            <a:endParaRPr lang="en-US"/>
          </a:p>
        </p:txBody>
      </p:sp>
    </p:spTree>
    <p:extLst>
      <p:ext uri="{BB962C8B-B14F-4D97-AF65-F5344CB8AC3E}">
        <p14:creationId xmlns:p14="http://schemas.microsoft.com/office/powerpoint/2010/main" val="39470786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166</a:t>
            </a:fld>
            <a:endParaRPr lang="en-US"/>
          </a:p>
        </p:txBody>
      </p:sp>
    </p:spTree>
    <p:extLst>
      <p:ext uri="{BB962C8B-B14F-4D97-AF65-F5344CB8AC3E}">
        <p14:creationId xmlns:p14="http://schemas.microsoft.com/office/powerpoint/2010/main" val="32085241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167</a:t>
            </a:fld>
            <a:endParaRPr lang="en-US"/>
          </a:p>
        </p:txBody>
      </p:sp>
    </p:spTree>
    <p:extLst>
      <p:ext uri="{BB962C8B-B14F-4D97-AF65-F5344CB8AC3E}">
        <p14:creationId xmlns:p14="http://schemas.microsoft.com/office/powerpoint/2010/main" val="2818417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170</a:t>
            </a:fld>
            <a:endParaRPr lang="en-US"/>
          </a:p>
        </p:txBody>
      </p:sp>
    </p:spTree>
    <p:extLst>
      <p:ext uri="{BB962C8B-B14F-4D97-AF65-F5344CB8AC3E}">
        <p14:creationId xmlns:p14="http://schemas.microsoft.com/office/powerpoint/2010/main" val="2386924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72195-E6FF-E24A-BA66-C61426A3C029}" type="slidenum">
              <a:rPr lang="en-US" smtClean="0"/>
              <a:t>172</a:t>
            </a:fld>
            <a:endParaRPr lang="en-US"/>
          </a:p>
        </p:txBody>
      </p:sp>
    </p:spTree>
    <p:extLst>
      <p:ext uri="{BB962C8B-B14F-4D97-AF65-F5344CB8AC3E}">
        <p14:creationId xmlns:p14="http://schemas.microsoft.com/office/powerpoint/2010/main" val="30386514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D1AC0A-4377-4B42-B325-018970FF3D68}" type="slidenum">
              <a:rPr lang="en-US" smtClean="0"/>
              <a:t>173</a:t>
            </a:fld>
            <a:endParaRPr lang="en-US"/>
          </a:p>
        </p:txBody>
      </p:sp>
    </p:spTree>
    <p:extLst>
      <p:ext uri="{BB962C8B-B14F-4D97-AF65-F5344CB8AC3E}">
        <p14:creationId xmlns:p14="http://schemas.microsoft.com/office/powerpoint/2010/main" val="3839743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FCDEDB-6C78-0845-BD7F-33C99E92D721}" type="slidenum">
              <a:rPr lang="en-US" smtClean="0"/>
              <a:t>174</a:t>
            </a:fld>
            <a:endParaRPr lang="en-US"/>
          </a:p>
        </p:txBody>
      </p:sp>
    </p:spTree>
    <p:extLst>
      <p:ext uri="{BB962C8B-B14F-4D97-AF65-F5344CB8AC3E}">
        <p14:creationId xmlns:p14="http://schemas.microsoft.com/office/powerpoint/2010/main" val="11815716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175</a:t>
            </a:fld>
            <a:endParaRPr lang="en-US"/>
          </a:p>
        </p:txBody>
      </p:sp>
    </p:spTree>
    <p:extLst>
      <p:ext uri="{BB962C8B-B14F-4D97-AF65-F5344CB8AC3E}">
        <p14:creationId xmlns:p14="http://schemas.microsoft.com/office/powerpoint/2010/main" val="29375315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CDEDB-6C78-0845-BD7F-33C99E92D721}" type="slidenum">
              <a:rPr lang="en-US" smtClean="0"/>
              <a:t>176</a:t>
            </a:fld>
            <a:endParaRPr lang="en-US"/>
          </a:p>
        </p:txBody>
      </p:sp>
    </p:spTree>
    <p:extLst>
      <p:ext uri="{BB962C8B-B14F-4D97-AF65-F5344CB8AC3E}">
        <p14:creationId xmlns:p14="http://schemas.microsoft.com/office/powerpoint/2010/main" val="2252781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50F7-0808-9B4B-BBF9-6318BAF0CD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703CB3-A8A5-2D41-A050-C7903520EE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6B7A55-265A-0948-8915-9805D8934658}"/>
              </a:ext>
            </a:extLst>
          </p:cNvPr>
          <p:cNvSpPr>
            <a:spLocks noGrp="1"/>
          </p:cNvSpPr>
          <p:nvPr>
            <p:ph type="dt" sz="half" idx="10"/>
          </p:nvPr>
        </p:nvSpPr>
        <p:spPr/>
        <p:txBody>
          <a:bodyPr/>
          <a:lstStyle/>
          <a:p>
            <a:fld id="{6848A72D-9C13-3845-9F4B-A35F4A329CC4}" type="datetimeFigureOut">
              <a:rPr lang="en-US" smtClean="0"/>
              <a:t>11/29/2023</a:t>
            </a:fld>
            <a:endParaRPr lang="en-US"/>
          </a:p>
        </p:txBody>
      </p:sp>
      <p:sp>
        <p:nvSpPr>
          <p:cNvPr id="5" name="Footer Placeholder 4">
            <a:extLst>
              <a:ext uri="{FF2B5EF4-FFF2-40B4-BE49-F238E27FC236}">
                <a16:creationId xmlns:a16="http://schemas.microsoft.com/office/drawing/2014/main" id="{3DBC2049-3503-6A4E-A61D-E225FB9F1C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CFAA9-1000-E84F-B27A-35A23A2F0FB3}"/>
              </a:ext>
            </a:extLst>
          </p:cNvPr>
          <p:cNvSpPr>
            <a:spLocks noGrp="1"/>
          </p:cNvSpPr>
          <p:nvPr>
            <p:ph type="sldNum" sz="quarter" idx="12"/>
          </p:nvPr>
        </p:nvSpPr>
        <p:spPr/>
        <p:txBody>
          <a:bodyPr/>
          <a:lstStyle/>
          <a:p>
            <a:fld id="{93CD17BA-671A-E143-85E0-AE359D1B9B63}" type="slidenum">
              <a:rPr lang="en-US" smtClean="0"/>
              <a:t>‹#›</a:t>
            </a:fld>
            <a:endParaRPr lang="en-US"/>
          </a:p>
        </p:txBody>
      </p:sp>
    </p:spTree>
    <p:extLst>
      <p:ext uri="{BB962C8B-B14F-4D97-AF65-F5344CB8AC3E}">
        <p14:creationId xmlns:p14="http://schemas.microsoft.com/office/powerpoint/2010/main" val="1440161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694-2D13-2446-9FA8-9B55349CCE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A55AD-D409-284C-80DE-047D76541E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A4F9B1-A872-EE41-9ADD-4BF303CA37D0}"/>
              </a:ext>
            </a:extLst>
          </p:cNvPr>
          <p:cNvSpPr>
            <a:spLocks noGrp="1"/>
          </p:cNvSpPr>
          <p:nvPr>
            <p:ph type="dt" sz="half" idx="10"/>
          </p:nvPr>
        </p:nvSpPr>
        <p:spPr/>
        <p:txBody>
          <a:bodyPr/>
          <a:lstStyle/>
          <a:p>
            <a:fld id="{6848A72D-9C13-3845-9F4B-A35F4A329CC4}" type="datetimeFigureOut">
              <a:rPr lang="en-US" smtClean="0"/>
              <a:t>11/29/2023</a:t>
            </a:fld>
            <a:endParaRPr lang="en-US"/>
          </a:p>
        </p:txBody>
      </p:sp>
      <p:sp>
        <p:nvSpPr>
          <p:cNvPr id="5" name="Footer Placeholder 4">
            <a:extLst>
              <a:ext uri="{FF2B5EF4-FFF2-40B4-BE49-F238E27FC236}">
                <a16:creationId xmlns:a16="http://schemas.microsoft.com/office/drawing/2014/main" id="{B1005923-F358-564D-BADD-C0DA82E71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8506ED-DC85-B449-A5DB-671B95B38A56}"/>
              </a:ext>
            </a:extLst>
          </p:cNvPr>
          <p:cNvSpPr>
            <a:spLocks noGrp="1"/>
          </p:cNvSpPr>
          <p:nvPr>
            <p:ph type="sldNum" sz="quarter" idx="12"/>
          </p:nvPr>
        </p:nvSpPr>
        <p:spPr/>
        <p:txBody>
          <a:bodyPr/>
          <a:lstStyle/>
          <a:p>
            <a:fld id="{93CD17BA-671A-E143-85E0-AE359D1B9B63}" type="slidenum">
              <a:rPr lang="en-US" smtClean="0"/>
              <a:t>‹#›</a:t>
            </a:fld>
            <a:endParaRPr lang="en-US"/>
          </a:p>
        </p:txBody>
      </p:sp>
    </p:spTree>
    <p:extLst>
      <p:ext uri="{BB962C8B-B14F-4D97-AF65-F5344CB8AC3E}">
        <p14:creationId xmlns:p14="http://schemas.microsoft.com/office/powerpoint/2010/main" val="2796945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4D01E8-DA45-884D-9547-0D80D5ABB7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222246-E1BF-6A4E-8261-40D3C94BE2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721F0-20CE-5548-8AC9-669BC93F13D9}"/>
              </a:ext>
            </a:extLst>
          </p:cNvPr>
          <p:cNvSpPr>
            <a:spLocks noGrp="1"/>
          </p:cNvSpPr>
          <p:nvPr>
            <p:ph type="dt" sz="half" idx="10"/>
          </p:nvPr>
        </p:nvSpPr>
        <p:spPr/>
        <p:txBody>
          <a:bodyPr/>
          <a:lstStyle/>
          <a:p>
            <a:fld id="{6848A72D-9C13-3845-9F4B-A35F4A329CC4}" type="datetimeFigureOut">
              <a:rPr lang="en-US" smtClean="0"/>
              <a:t>11/29/2023</a:t>
            </a:fld>
            <a:endParaRPr lang="en-US"/>
          </a:p>
        </p:txBody>
      </p:sp>
      <p:sp>
        <p:nvSpPr>
          <p:cNvPr id="5" name="Footer Placeholder 4">
            <a:extLst>
              <a:ext uri="{FF2B5EF4-FFF2-40B4-BE49-F238E27FC236}">
                <a16:creationId xmlns:a16="http://schemas.microsoft.com/office/drawing/2014/main" id="{4D630C0B-3D77-0E45-80F0-5053729B6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836B2-60C1-FF48-9136-5A3D87EFE736}"/>
              </a:ext>
            </a:extLst>
          </p:cNvPr>
          <p:cNvSpPr>
            <a:spLocks noGrp="1"/>
          </p:cNvSpPr>
          <p:nvPr>
            <p:ph type="sldNum" sz="quarter" idx="12"/>
          </p:nvPr>
        </p:nvSpPr>
        <p:spPr/>
        <p:txBody>
          <a:bodyPr/>
          <a:lstStyle/>
          <a:p>
            <a:fld id="{93CD17BA-671A-E143-85E0-AE359D1B9B63}" type="slidenum">
              <a:rPr lang="en-US" smtClean="0"/>
              <a:t>‹#›</a:t>
            </a:fld>
            <a:endParaRPr lang="en-US"/>
          </a:p>
        </p:txBody>
      </p:sp>
    </p:spTree>
    <p:extLst>
      <p:ext uri="{BB962C8B-B14F-4D97-AF65-F5344CB8AC3E}">
        <p14:creationId xmlns:p14="http://schemas.microsoft.com/office/powerpoint/2010/main" val="93392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5A5F-8047-CA4E-AF30-BEBC7E293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957077-DECC-9A4A-AF5C-BABBA86D3A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70B1B-BCDF-3043-897E-0A2F0DDE490E}"/>
              </a:ext>
            </a:extLst>
          </p:cNvPr>
          <p:cNvSpPr>
            <a:spLocks noGrp="1"/>
          </p:cNvSpPr>
          <p:nvPr>
            <p:ph type="dt" sz="half" idx="10"/>
          </p:nvPr>
        </p:nvSpPr>
        <p:spPr/>
        <p:txBody>
          <a:bodyPr/>
          <a:lstStyle/>
          <a:p>
            <a:fld id="{88E40F4E-9A5D-C94C-8F53-1E2FCC97FD55}" type="datetimeFigureOut">
              <a:rPr lang="en-US" smtClean="0"/>
              <a:t>11/29/2023</a:t>
            </a:fld>
            <a:endParaRPr lang="en-US"/>
          </a:p>
        </p:txBody>
      </p:sp>
      <p:sp>
        <p:nvSpPr>
          <p:cNvPr id="5" name="Footer Placeholder 4">
            <a:extLst>
              <a:ext uri="{FF2B5EF4-FFF2-40B4-BE49-F238E27FC236}">
                <a16:creationId xmlns:a16="http://schemas.microsoft.com/office/drawing/2014/main" id="{EE155B7C-5224-F848-99C6-7BDD80F2D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08C0A7-7882-C14E-833D-85E09E09BDCC}"/>
              </a:ext>
            </a:extLst>
          </p:cNvPr>
          <p:cNvSpPr>
            <a:spLocks noGrp="1"/>
          </p:cNvSpPr>
          <p:nvPr>
            <p:ph type="sldNum" sz="quarter" idx="12"/>
          </p:nvPr>
        </p:nvSpPr>
        <p:spPr/>
        <p:txBody>
          <a:bodyPr/>
          <a:lstStyle/>
          <a:p>
            <a:fld id="{5B02F691-C5C7-4346-8A38-2C178D5766E4}" type="slidenum">
              <a:rPr lang="en-US" smtClean="0"/>
              <a:t>‹#›</a:t>
            </a:fld>
            <a:endParaRPr lang="en-US"/>
          </a:p>
        </p:txBody>
      </p:sp>
    </p:spTree>
    <p:extLst>
      <p:ext uri="{BB962C8B-B14F-4D97-AF65-F5344CB8AC3E}">
        <p14:creationId xmlns:p14="http://schemas.microsoft.com/office/powerpoint/2010/main" val="363903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E10C-BCAD-8745-8944-EBE428C594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C8309A-B845-E44B-8918-2CD08743DE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DB5290-0257-4C41-ABD8-98815366086C}"/>
              </a:ext>
            </a:extLst>
          </p:cNvPr>
          <p:cNvSpPr>
            <a:spLocks noGrp="1"/>
          </p:cNvSpPr>
          <p:nvPr>
            <p:ph type="dt" sz="half" idx="10"/>
          </p:nvPr>
        </p:nvSpPr>
        <p:spPr/>
        <p:txBody>
          <a:bodyPr/>
          <a:lstStyle/>
          <a:p>
            <a:fld id="{98D0FC9D-86C6-FE41-AD1F-B79465036EAA}" type="datetimeFigureOut">
              <a:rPr lang="en-US" smtClean="0"/>
              <a:t>11/29/2023</a:t>
            </a:fld>
            <a:endParaRPr lang="en-US"/>
          </a:p>
        </p:txBody>
      </p:sp>
      <p:sp>
        <p:nvSpPr>
          <p:cNvPr id="5" name="Footer Placeholder 4">
            <a:extLst>
              <a:ext uri="{FF2B5EF4-FFF2-40B4-BE49-F238E27FC236}">
                <a16:creationId xmlns:a16="http://schemas.microsoft.com/office/drawing/2014/main" id="{4DAA5481-87B1-6C42-880F-DB1B71090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0B35A-64DE-BE4C-888F-D02F2AD979E1}"/>
              </a:ext>
            </a:extLst>
          </p:cNvPr>
          <p:cNvSpPr>
            <a:spLocks noGrp="1"/>
          </p:cNvSpPr>
          <p:nvPr>
            <p:ph type="sldNum" sz="quarter" idx="12"/>
          </p:nvPr>
        </p:nvSpPr>
        <p:spPr/>
        <p:txBody>
          <a:bodyPr/>
          <a:lstStyle/>
          <a:p>
            <a:fld id="{5DEB0D05-BC19-3844-8850-C541CEB8A2C8}" type="slidenum">
              <a:rPr lang="en-US" smtClean="0"/>
              <a:t>‹#›</a:t>
            </a:fld>
            <a:endParaRPr lang="en-US"/>
          </a:p>
        </p:txBody>
      </p:sp>
    </p:spTree>
    <p:extLst>
      <p:ext uri="{BB962C8B-B14F-4D97-AF65-F5344CB8AC3E}">
        <p14:creationId xmlns:p14="http://schemas.microsoft.com/office/powerpoint/2010/main" val="3523485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879C8-83DB-954F-B831-CF0555276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DB8E2C-0298-F849-89AB-2E50B90944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FD9A9-46C9-D747-BE31-46C2F72A18FC}"/>
              </a:ext>
            </a:extLst>
          </p:cNvPr>
          <p:cNvSpPr>
            <a:spLocks noGrp="1"/>
          </p:cNvSpPr>
          <p:nvPr>
            <p:ph type="dt" sz="half" idx="10"/>
          </p:nvPr>
        </p:nvSpPr>
        <p:spPr/>
        <p:txBody>
          <a:bodyPr/>
          <a:lstStyle/>
          <a:p>
            <a:fld id="{165B2545-CC32-D743-83B1-F64D96D36F7F}" type="datetimeFigureOut">
              <a:rPr lang="en-US" smtClean="0"/>
              <a:t>11/29/2023</a:t>
            </a:fld>
            <a:endParaRPr lang="en-US"/>
          </a:p>
        </p:txBody>
      </p:sp>
      <p:sp>
        <p:nvSpPr>
          <p:cNvPr id="5" name="Footer Placeholder 4">
            <a:extLst>
              <a:ext uri="{FF2B5EF4-FFF2-40B4-BE49-F238E27FC236}">
                <a16:creationId xmlns:a16="http://schemas.microsoft.com/office/drawing/2014/main" id="{5C4C84B6-8F66-0747-9282-A0F8FD4CD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4F7F1-6919-9842-A02B-152AA0E7EA39}"/>
              </a:ext>
            </a:extLst>
          </p:cNvPr>
          <p:cNvSpPr>
            <a:spLocks noGrp="1"/>
          </p:cNvSpPr>
          <p:nvPr>
            <p:ph type="sldNum" sz="quarter" idx="12"/>
          </p:nvPr>
        </p:nvSpPr>
        <p:spPr/>
        <p:txBody>
          <a:bodyPr/>
          <a:lstStyle/>
          <a:p>
            <a:fld id="{7F93F08D-851B-D14D-9786-EF5446025B2F}" type="slidenum">
              <a:rPr lang="en-US" smtClean="0"/>
              <a:t>‹#›</a:t>
            </a:fld>
            <a:endParaRPr lang="en-US"/>
          </a:p>
        </p:txBody>
      </p:sp>
    </p:spTree>
    <p:extLst>
      <p:ext uri="{BB962C8B-B14F-4D97-AF65-F5344CB8AC3E}">
        <p14:creationId xmlns:p14="http://schemas.microsoft.com/office/powerpoint/2010/main" val="990160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1569-1C15-0046-92CA-F7DD750082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CFFB6A-4580-1C4C-AE3E-B27D5ADDD1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B4170F-C256-2D45-ADD9-A8B5A573DAA6}"/>
              </a:ext>
            </a:extLst>
          </p:cNvPr>
          <p:cNvSpPr>
            <a:spLocks noGrp="1"/>
          </p:cNvSpPr>
          <p:nvPr>
            <p:ph type="dt" sz="half" idx="10"/>
          </p:nvPr>
        </p:nvSpPr>
        <p:spPr/>
        <p:txBody>
          <a:bodyPr/>
          <a:lstStyle/>
          <a:p>
            <a:fld id="{721E713D-B234-7C4B-A2DE-AF59C2A29C15}" type="datetimeFigureOut">
              <a:rPr lang="en-US" smtClean="0"/>
              <a:t>11/29/2023</a:t>
            </a:fld>
            <a:endParaRPr lang="en-US"/>
          </a:p>
        </p:txBody>
      </p:sp>
      <p:sp>
        <p:nvSpPr>
          <p:cNvPr id="5" name="Footer Placeholder 4">
            <a:extLst>
              <a:ext uri="{FF2B5EF4-FFF2-40B4-BE49-F238E27FC236}">
                <a16:creationId xmlns:a16="http://schemas.microsoft.com/office/drawing/2014/main" id="{34AA2D5B-9312-AF4C-8131-DC0DB0C5A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02DCE2-DA92-5E49-AA76-50229175BE33}"/>
              </a:ext>
            </a:extLst>
          </p:cNvPr>
          <p:cNvSpPr>
            <a:spLocks noGrp="1"/>
          </p:cNvSpPr>
          <p:nvPr>
            <p:ph type="sldNum" sz="quarter" idx="12"/>
          </p:nvPr>
        </p:nvSpPr>
        <p:spPr/>
        <p:txBody>
          <a:bodyPr/>
          <a:lstStyle/>
          <a:p>
            <a:fld id="{18CA1060-56C3-CF46-908B-A04482FE390D}" type="slidenum">
              <a:rPr lang="en-US" smtClean="0"/>
              <a:t>‹#›</a:t>
            </a:fld>
            <a:endParaRPr lang="en-US"/>
          </a:p>
        </p:txBody>
      </p:sp>
    </p:spTree>
    <p:extLst>
      <p:ext uri="{BB962C8B-B14F-4D97-AF65-F5344CB8AC3E}">
        <p14:creationId xmlns:p14="http://schemas.microsoft.com/office/powerpoint/2010/main" val="246424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132C-E574-1D46-9F8F-72974D9AE5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62240-301E-3345-8E47-6924CEB0B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D9B3B-0120-214E-8A74-82FBDBA82AA8}"/>
              </a:ext>
            </a:extLst>
          </p:cNvPr>
          <p:cNvSpPr>
            <a:spLocks noGrp="1"/>
          </p:cNvSpPr>
          <p:nvPr>
            <p:ph type="dt" sz="half" idx="10"/>
          </p:nvPr>
        </p:nvSpPr>
        <p:spPr/>
        <p:txBody>
          <a:bodyPr/>
          <a:lstStyle/>
          <a:p>
            <a:fld id="{99079013-E5CA-B24A-B88F-37E8D81439B7}" type="datetimeFigureOut">
              <a:rPr lang="en-US" smtClean="0"/>
              <a:t>11/29/2023</a:t>
            </a:fld>
            <a:endParaRPr lang="en-US"/>
          </a:p>
        </p:txBody>
      </p:sp>
      <p:sp>
        <p:nvSpPr>
          <p:cNvPr id="5" name="Footer Placeholder 4">
            <a:extLst>
              <a:ext uri="{FF2B5EF4-FFF2-40B4-BE49-F238E27FC236}">
                <a16:creationId xmlns:a16="http://schemas.microsoft.com/office/drawing/2014/main" id="{CFB21C50-A2D6-974F-A45C-B87234C0D7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54CC9-A717-C24B-8FB4-4CEECF21C670}"/>
              </a:ext>
            </a:extLst>
          </p:cNvPr>
          <p:cNvSpPr>
            <a:spLocks noGrp="1"/>
          </p:cNvSpPr>
          <p:nvPr>
            <p:ph type="sldNum" sz="quarter" idx="12"/>
          </p:nvPr>
        </p:nvSpPr>
        <p:spPr/>
        <p:txBody>
          <a:bodyPr/>
          <a:lstStyle/>
          <a:p>
            <a:fld id="{65F1694A-077C-9C42-8F13-D1382EB9B797}" type="slidenum">
              <a:rPr lang="en-US" smtClean="0"/>
              <a:t>‹#›</a:t>
            </a:fld>
            <a:endParaRPr lang="en-US"/>
          </a:p>
        </p:txBody>
      </p:sp>
    </p:spTree>
    <p:extLst>
      <p:ext uri="{BB962C8B-B14F-4D97-AF65-F5344CB8AC3E}">
        <p14:creationId xmlns:p14="http://schemas.microsoft.com/office/powerpoint/2010/main" val="4192440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F33E-C5F6-7C4C-A514-59A8AA37BB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D5E161-633E-1040-A235-C2BD1FEA64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D3337-877D-0542-95B7-3CE9C9A97A02}"/>
              </a:ext>
            </a:extLst>
          </p:cNvPr>
          <p:cNvSpPr>
            <a:spLocks noGrp="1"/>
          </p:cNvSpPr>
          <p:nvPr>
            <p:ph type="dt" sz="half" idx="10"/>
          </p:nvPr>
        </p:nvSpPr>
        <p:spPr/>
        <p:txBody>
          <a:bodyPr/>
          <a:lstStyle/>
          <a:p>
            <a:fld id="{6BCA3431-82BD-554C-AB86-905BDC77E177}" type="datetimeFigureOut">
              <a:rPr lang="en-US" smtClean="0"/>
              <a:t>11/29/2023</a:t>
            </a:fld>
            <a:endParaRPr lang="en-US"/>
          </a:p>
        </p:txBody>
      </p:sp>
      <p:sp>
        <p:nvSpPr>
          <p:cNvPr id="5" name="Footer Placeholder 4">
            <a:extLst>
              <a:ext uri="{FF2B5EF4-FFF2-40B4-BE49-F238E27FC236}">
                <a16:creationId xmlns:a16="http://schemas.microsoft.com/office/drawing/2014/main" id="{7D0EE9AE-037A-CB49-927E-9166D504DF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30C3D-6301-EF47-A78B-EBABF3DD63EA}"/>
              </a:ext>
            </a:extLst>
          </p:cNvPr>
          <p:cNvSpPr>
            <a:spLocks noGrp="1"/>
          </p:cNvSpPr>
          <p:nvPr>
            <p:ph type="sldNum" sz="quarter" idx="12"/>
          </p:nvPr>
        </p:nvSpPr>
        <p:spPr/>
        <p:txBody>
          <a:bodyPr/>
          <a:lstStyle/>
          <a:p>
            <a:fld id="{E15F293F-2AFE-F540-8B10-6B58D136BA5D}" type="slidenum">
              <a:rPr lang="en-US" smtClean="0"/>
              <a:t>‹#›</a:t>
            </a:fld>
            <a:endParaRPr lang="en-US"/>
          </a:p>
        </p:txBody>
      </p:sp>
    </p:spTree>
    <p:extLst>
      <p:ext uri="{BB962C8B-B14F-4D97-AF65-F5344CB8AC3E}">
        <p14:creationId xmlns:p14="http://schemas.microsoft.com/office/powerpoint/2010/main" val="2061329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87D12-D37C-364F-AD8B-80F5373BE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9FCB34-AB18-5E41-A8CB-CDB40B0374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95F4C-F7A6-8C41-9852-34636DCAE9B0}"/>
              </a:ext>
            </a:extLst>
          </p:cNvPr>
          <p:cNvSpPr>
            <a:spLocks noGrp="1"/>
          </p:cNvSpPr>
          <p:nvPr>
            <p:ph type="dt" sz="half" idx="10"/>
          </p:nvPr>
        </p:nvSpPr>
        <p:spPr/>
        <p:txBody>
          <a:bodyPr/>
          <a:lstStyle/>
          <a:p>
            <a:fld id="{28BB5DAE-141B-8D4A-BE0E-659B5F733E3A}" type="datetimeFigureOut">
              <a:rPr lang="en-US" smtClean="0"/>
              <a:t>11/29/2023</a:t>
            </a:fld>
            <a:endParaRPr lang="en-US"/>
          </a:p>
        </p:txBody>
      </p:sp>
      <p:sp>
        <p:nvSpPr>
          <p:cNvPr id="5" name="Footer Placeholder 4">
            <a:extLst>
              <a:ext uri="{FF2B5EF4-FFF2-40B4-BE49-F238E27FC236}">
                <a16:creationId xmlns:a16="http://schemas.microsoft.com/office/drawing/2014/main" id="{85FC46FC-D277-A145-A6D0-9FCACB1D4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C66B0-BEAD-FD44-8B63-BF6D8BBD9B29}"/>
              </a:ext>
            </a:extLst>
          </p:cNvPr>
          <p:cNvSpPr>
            <a:spLocks noGrp="1"/>
          </p:cNvSpPr>
          <p:nvPr>
            <p:ph type="sldNum" sz="quarter" idx="12"/>
          </p:nvPr>
        </p:nvSpPr>
        <p:spPr/>
        <p:txBody>
          <a:bodyPr/>
          <a:lstStyle/>
          <a:p>
            <a:fld id="{1B8C9B78-BACE-714F-BEB7-33DF17F55147}" type="slidenum">
              <a:rPr lang="en-US" smtClean="0"/>
              <a:t>‹#›</a:t>
            </a:fld>
            <a:endParaRPr lang="en-US"/>
          </a:p>
        </p:txBody>
      </p:sp>
    </p:spTree>
    <p:extLst>
      <p:ext uri="{BB962C8B-B14F-4D97-AF65-F5344CB8AC3E}">
        <p14:creationId xmlns:p14="http://schemas.microsoft.com/office/powerpoint/2010/main" val="2180093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1689-E4AE-CA40-A72B-5EAA06E3F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13440F-D184-574F-A56C-AD80EAFE51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3C5C9-133E-374E-9D3A-55C6E1DDFDEF}"/>
              </a:ext>
            </a:extLst>
          </p:cNvPr>
          <p:cNvSpPr>
            <a:spLocks noGrp="1"/>
          </p:cNvSpPr>
          <p:nvPr>
            <p:ph type="dt" sz="half" idx="10"/>
          </p:nvPr>
        </p:nvSpPr>
        <p:spPr/>
        <p:txBody>
          <a:bodyPr/>
          <a:lstStyle/>
          <a:p>
            <a:fld id="{4AA0DD87-A206-B947-AAE1-D32045F44534}" type="datetimeFigureOut">
              <a:rPr lang="en-US" smtClean="0"/>
              <a:t>11/29/2023</a:t>
            </a:fld>
            <a:endParaRPr lang="en-US"/>
          </a:p>
        </p:txBody>
      </p:sp>
      <p:sp>
        <p:nvSpPr>
          <p:cNvPr id="5" name="Footer Placeholder 4">
            <a:extLst>
              <a:ext uri="{FF2B5EF4-FFF2-40B4-BE49-F238E27FC236}">
                <a16:creationId xmlns:a16="http://schemas.microsoft.com/office/drawing/2014/main" id="{7F38CF4C-18AB-5D4F-99CB-9029AF76F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E82A3-CD0A-D040-9E13-037BC454A592}"/>
              </a:ext>
            </a:extLst>
          </p:cNvPr>
          <p:cNvSpPr>
            <a:spLocks noGrp="1"/>
          </p:cNvSpPr>
          <p:nvPr>
            <p:ph type="sldNum" sz="quarter" idx="12"/>
          </p:nvPr>
        </p:nvSpPr>
        <p:spPr/>
        <p:txBody>
          <a:bodyPr/>
          <a:lstStyle/>
          <a:p>
            <a:fld id="{900A7A16-18E6-8C48-883F-85A8B963CE28}" type="slidenum">
              <a:rPr lang="en-US" smtClean="0"/>
              <a:t>‹#›</a:t>
            </a:fld>
            <a:endParaRPr lang="en-US"/>
          </a:p>
        </p:txBody>
      </p:sp>
    </p:spTree>
    <p:extLst>
      <p:ext uri="{BB962C8B-B14F-4D97-AF65-F5344CB8AC3E}">
        <p14:creationId xmlns:p14="http://schemas.microsoft.com/office/powerpoint/2010/main" val="255090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6D30-45B8-1641-B989-BD75ACAAFF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BBFB11-53D2-F249-9634-A4948CE149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2C0CA-0EF4-2C41-8370-5E12B28315C2}"/>
              </a:ext>
            </a:extLst>
          </p:cNvPr>
          <p:cNvSpPr>
            <a:spLocks noGrp="1"/>
          </p:cNvSpPr>
          <p:nvPr>
            <p:ph type="dt" sz="half" idx="10"/>
          </p:nvPr>
        </p:nvSpPr>
        <p:spPr/>
        <p:txBody>
          <a:bodyPr/>
          <a:lstStyle/>
          <a:p>
            <a:fld id="{6848A72D-9C13-3845-9F4B-A35F4A329CC4}" type="datetimeFigureOut">
              <a:rPr lang="en-US" smtClean="0"/>
              <a:t>11/29/2023</a:t>
            </a:fld>
            <a:endParaRPr lang="en-US"/>
          </a:p>
        </p:txBody>
      </p:sp>
      <p:sp>
        <p:nvSpPr>
          <p:cNvPr id="5" name="Footer Placeholder 4">
            <a:extLst>
              <a:ext uri="{FF2B5EF4-FFF2-40B4-BE49-F238E27FC236}">
                <a16:creationId xmlns:a16="http://schemas.microsoft.com/office/drawing/2014/main" id="{1EE02FC8-4D9C-404F-A1D2-DDCB3C753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7E81C-5305-8C48-93E7-10BDFDD4BA99}"/>
              </a:ext>
            </a:extLst>
          </p:cNvPr>
          <p:cNvSpPr>
            <a:spLocks noGrp="1"/>
          </p:cNvSpPr>
          <p:nvPr>
            <p:ph type="sldNum" sz="quarter" idx="12"/>
          </p:nvPr>
        </p:nvSpPr>
        <p:spPr/>
        <p:txBody>
          <a:bodyPr/>
          <a:lstStyle/>
          <a:p>
            <a:fld id="{93CD17BA-671A-E143-85E0-AE359D1B9B63}" type="slidenum">
              <a:rPr lang="en-US" smtClean="0"/>
              <a:t>‹#›</a:t>
            </a:fld>
            <a:endParaRPr lang="en-US"/>
          </a:p>
        </p:txBody>
      </p:sp>
    </p:spTree>
    <p:extLst>
      <p:ext uri="{BB962C8B-B14F-4D97-AF65-F5344CB8AC3E}">
        <p14:creationId xmlns:p14="http://schemas.microsoft.com/office/powerpoint/2010/main" val="1212242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DBF7-6422-D940-935E-C613EE5ED5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EF2C1E-2A53-6344-95C7-14464459D9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682DA2-860F-7F46-8DAC-324E1C3E8DC7}"/>
              </a:ext>
            </a:extLst>
          </p:cNvPr>
          <p:cNvSpPr>
            <a:spLocks noGrp="1"/>
          </p:cNvSpPr>
          <p:nvPr>
            <p:ph type="dt" sz="half" idx="10"/>
          </p:nvPr>
        </p:nvSpPr>
        <p:spPr/>
        <p:txBody>
          <a:bodyPr/>
          <a:lstStyle/>
          <a:p>
            <a:fld id="{9B8B9870-2D61-4947-A1A8-698E751CF8C7}" type="datetimeFigureOut">
              <a:rPr lang="en-US" smtClean="0"/>
              <a:t>11/29/2023</a:t>
            </a:fld>
            <a:endParaRPr lang="en-US"/>
          </a:p>
        </p:txBody>
      </p:sp>
      <p:sp>
        <p:nvSpPr>
          <p:cNvPr id="5" name="Footer Placeholder 4">
            <a:extLst>
              <a:ext uri="{FF2B5EF4-FFF2-40B4-BE49-F238E27FC236}">
                <a16:creationId xmlns:a16="http://schemas.microsoft.com/office/drawing/2014/main" id="{2F3BDD93-C4F9-6B4D-B2C8-E6771BA33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703A8F-79B4-4841-BE8F-EBE882FAFBFD}"/>
              </a:ext>
            </a:extLst>
          </p:cNvPr>
          <p:cNvSpPr>
            <a:spLocks noGrp="1"/>
          </p:cNvSpPr>
          <p:nvPr>
            <p:ph type="sldNum" sz="quarter" idx="12"/>
          </p:nvPr>
        </p:nvSpPr>
        <p:spPr/>
        <p:txBody>
          <a:bodyPr/>
          <a:lstStyle/>
          <a:p>
            <a:fld id="{D16190CF-911A-6244-BCE7-30F2C5491DEC}" type="slidenum">
              <a:rPr lang="en-US" smtClean="0"/>
              <a:t>‹#›</a:t>
            </a:fld>
            <a:endParaRPr lang="en-US"/>
          </a:p>
        </p:txBody>
      </p:sp>
    </p:spTree>
    <p:extLst>
      <p:ext uri="{BB962C8B-B14F-4D97-AF65-F5344CB8AC3E}">
        <p14:creationId xmlns:p14="http://schemas.microsoft.com/office/powerpoint/2010/main" val="1156658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715D-31BD-7D42-8DF5-684E70313A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BA6E3A-6A54-BE48-8E80-37D59D572F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61DC8-C660-AD4E-9E8F-F2CF3D0C1CE8}"/>
              </a:ext>
            </a:extLst>
          </p:cNvPr>
          <p:cNvSpPr>
            <a:spLocks noGrp="1"/>
          </p:cNvSpPr>
          <p:nvPr>
            <p:ph type="dt" sz="half" idx="10"/>
          </p:nvPr>
        </p:nvSpPr>
        <p:spPr/>
        <p:txBody>
          <a:bodyPr/>
          <a:lstStyle/>
          <a:p>
            <a:fld id="{9B8B9870-2D61-4947-A1A8-698E751CF8C7}" type="datetimeFigureOut">
              <a:rPr lang="en-US" smtClean="0"/>
              <a:t>11/29/2023</a:t>
            </a:fld>
            <a:endParaRPr lang="en-US"/>
          </a:p>
        </p:txBody>
      </p:sp>
      <p:sp>
        <p:nvSpPr>
          <p:cNvPr id="5" name="Footer Placeholder 4">
            <a:extLst>
              <a:ext uri="{FF2B5EF4-FFF2-40B4-BE49-F238E27FC236}">
                <a16:creationId xmlns:a16="http://schemas.microsoft.com/office/drawing/2014/main" id="{9AABBCA0-8165-6F4E-B545-0F4A92936D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E42B0-005F-AB44-A920-417D73C0C500}"/>
              </a:ext>
            </a:extLst>
          </p:cNvPr>
          <p:cNvSpPr>
            <a:spLocks noGrp="1"/>
          </p:cNvSpPr>
          <p:nvPr>
            <p:ph type="sldNum" sz="quarter" idx="12"/>
          </p:nvPr>
        </p:nvSpPr>
        <p:spPr/>
        <p:txBody>
          <a:bodyPr/>
          <a:lstStyle/>
          <a:p>
            <a:fld id="{D16190CF-911A-6244-BCE7-30F2C5491DEC}" type="slidenum">
              <a:rPr lang="en-US" smtClean="0"/>
              <a:t>‹#›</a:t>
            </a:fld>
            <a:endParaRPr lang="en-US"/>
          </a:p>
        </p:txBody>
      </p:sp>
    </p:spTree>
    <p:extLst>
      <p:ext uri="{BB962C8B-B14F-4D97-AF65-F5344CB8AC3E}">
        <p14:creationId xmlns:p14="http://schemas.microsoft.com/office/powerpoint/2010/main" val="39334574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E167-F772-DB41-9170-D9B855853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C3909-6C89-A240-9189-6EC74F5E7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7C52C-6E8F-7145-8AA0-D623C41D1858}"/>
              </a:ext>
            </a:extLst>
          </p:cNvPr>
          <p:cNvSpPr>
            <a:spLocks noGrp="1"/>
          </p:cNvSpPr>
          <p:nvPr>
            <p:ph type="dt" sz="half" idx="10"/>
          </p:nvPr>
        </p:nvSpPr>
        <p:spPr/>
        <p:txBody>
          <a:bodyPr/>
          <a:lstStyle/>
          <a:p>
            <a:fld id="{E737EBF3-0279-1C4B-9A35-9B82A6B819B4}" type="datetimeFigureOut">
              <a:rPr lang="en-US" smtClean="0"/>
              <a:t>11/29/2023</a:t>
            </a:fld>
            <a:endParaRPr lang="en-US"/>
          </a:p>
        </p:txBody>
      </p:sp>
      <p:sp>
        <p:nvSpPr>
          <p:cNvPr id="5" name="Footer Placeholder 4">
            <a:extLst>
              <a:ext uri="{FF2B5EF4-FFF2-40B4-BE49-F238E27FC236}">
                <a16:creationId xmlns:a16="http://schemas.microsoft.com/office/drawing/2014/main" id="{31731674-7ECD-7B4F-95FD-74BD6C2C0D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7424F-FA4A-D944-8FD8-08770FBF9C1D}"/>
              </a:ext>
            </a:extLst>
          </p:cNvPr>
          <p:cNvSpPr>
            <a:spLocks noGrp="1"/>
          </p:cNvSpPr>
          <p:nvPr>
            <p:ph type="sldNum" sz="quarter" idx="12"/>
          </p:nvPr>
        </p:nvSpPr>
        <p:spPr/>
        <p:txBody>
          <a:bodyPr/>
          <a:lstStyle/>
          <a:p>
            <a:fld id="{6BB418B9-53FB-B847-BD08-B2CD7E860B6B}" type="slidenum">
              <a:rPr lang="en-US" smtClean="0"/>
              <a:t>‹#›</a:t>
            </a:fld>
            <a:endParaRPr lang="en-US"/>
          </a:p>
        </p:txBody>
      </p:sp>
    </p:spTree>
    <p:extLst>
      <p:ext uri="{BB962C8B-B14F-4D97-AF65-F5344CB8AC3E}">
        <p14:creationId xmlns:p14="http://schemas.microsoft.com/office/powerpoint/2010/main" val="2592945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65D2-15C6-7948-B693-C55BA5AB74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29EE77-C786-3B4C-8644-662D451346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EEDB4A-CCCB-8E4C-A027-A64FCA0CEBDD}"/>
              </a:ext>
            </a:extLst>
          </p:cNvPr>
          <p:cNvSpPr>
            <a:spLocks noGrp="1"/>
          </p:cNvSpPr>
          <p:nvPr>
            <p:ph type="dt" sz="half" idx="10"/>
          </p:nvPr>
        </p:nvSpPr>
        <p:spPr/>
        <p:txBody>
          <a:bodyPr/>
          <a:lstStyle/>
          <a:p>
            <a:fld id="{297EAE8F-6DDB-4249-A942-CDCD19782E71}" type="datetimeFigureOut">
              <a:rPr lang="en-US" smtClean="0"/>
              <a:t>11/29/2023</a:t>
            </a:fld>
            <a:endParaRPr lang="en-US"/>
          </a:p>
        </p:txBody>
      </p:sp>
      <p:sp>
        <p:nvSpPr>
          <p:cNvPr id="5" name="Footer Placeholder 4">
            <a:extLst>
              <a:ext uri="{FF2B5EF4-FFF2-40B4-BE49-F238E27FC236}">
                <a16:creationId xmlns:a16="http://schemas.microsoft.com/office/drawing/2014/main" id="{87418F04-253A-EC41-BB40-A3E4C4B98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52ECA-A358-1C42-A41D-A8DF8AA29E13}"/>
              </a:ext>
            </a:extLst>
          </p:cNvPr>
          <p:cNvSpPr>
            <a:spLocks noGrp="1"/>
          </p:cNvSpPr>
          <p:nvPr>
            <p:ph type="sldNum" sz="quarter" idx="12"/>
          </p:nvPr>
        </p:nvSpPr>
        <p:spPr/>
        <p:txBody>
          <a:bodyPr/>
          <a:lstStyle/>
          <a:p>
            <a:fld id="{0FDACA20-4841-DC49-83FF-0117CEC18197}" type="slidenum">
              <a:rPr lang="en-US" smtClean="0"/>
              <a:t>‹#›</a:t>
            </a:fld>
            <a:endParaRPr lang="en-US"/>
          </a:p>
        </p:txBody>
      </p:sp>
    </p:spTree>
    <p:extLst>
      <p:ext uri="{BB962C8B-B14F-4D97-AF65-F5344CB8AC3E}">
        <p14:creationId xmlns:p14="http://schemas.microsoft.com/office/powerpoint/2010/main" val="2767373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E0816-C843-584D-8346-7CEAAD94A4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592D63-C3E6-C143-A521-A450CBFA8A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DAE34B-E6E7-BD41-912B-12894D75F519}"/>
              </a:ext>
            </a:extLst>
          </p:cNvPr>
          <p:cNvSpPr>
            <a:spLocks noGrp="1"/>
          </p:cNvSpPr>
          <p:nvPr>
            <p:ph type="dt" sz="half" idx="10"/>
          </p:nvPr>
        </p:nvSpPr>
        <p:spPr/>
        <p:txBody>
          <a:bodyPr/>
          <a:lstStyle/>
          <a:p>
            <a:fld id="{1B5BFB49-6FC6-094A-8B85-63D4DD8D8602}" type="datetimeFigureOut">
              <a:rPr lang="en-US" smtClean="0"/>
              <a:t>11/29/2023</a:t>
            </a:fld>
            <a:endParaRPr lang="en-US"/>
          </a:p>
        </p:txBody>
      </p:sp>
      <p:sp>
        <p:nvSpPr>
          <p:cNvPr id="5" name="Footer Placeholder 4">
            <a:extLst>
              <a:ext uri="{FF2B5EF4-FFF2-40B4-BE49-F238E27FC236}">
                <a16:creationId xmlns:a16="http://schemas.microsoft.com/office/drawing/2014/main" id="{91C651A7-98F1-324E-93F2-79681AB9F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7955C-C585-FD46-AA89-6712B299E8E0}"/>
              </a:ext>
            </a:extLst>
          </p:cNvPr>
          <p:cNvSpPr>
            <a:spLocks noGrp="1"/>
          </p:cNvSpPr>
          <p:nvPr>
            <p:ph type="sldNum" sz="quarter" idx="12"/>
          </p:nvPr>
        </p:nvSpPr>
        <p:spPr/>
        <p:txBody>
          <a:bodyPr/>
          <a:lstStyle/>
          <a:p>
            <a:fld id="{02BEEFCC-614D-D846-BE4F-0949D7569C60}" type="slidenum">
              <a:rPr lang="en-US" smtClean="0"/>
              <a:t>‹#›</a:t>
            </a:fld>
            <a:endParaRPr lang="en-US"/>
          </a:p>
        </p:txBody>
      </p:sp>
    </p:spTree>
    <p:extLst>
      <p:ext uri="{BB962C8B-B14F-4D97-AF65-F5344CB8AC3E}">
        <p14:creationId xmlns:p14="http://schemas.microsoft.com/office/powerpoint/2010/main" val="713489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1744-7B44-C34A-8164-5AAD347A8F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6FCAEB-034B-A84D-B2A9-D4A2C3F8F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1BF82A-F1D4-CA4C-A328-9DA77D74C4B4}"/>
              </a:ext>
            </a:extLst>
          </p:cNvPr>
          <p:cNvSpPr>
            <a:spLocks noGrp="1"/>
          </p:cNvSpPr>
          <p:nvPr>
            <p:ph type="dt" sz="half" idx="10"/>
          </p:nvPr>
        </p:nvSpPr>
        <p:spPr/>
        <p:txBody>
          <a:bodyPr/>
          <a:lstStyle/>
          <a:p>
            <a:fld id="{1B5BFB49-6FC6-094A-8B85-63D4DD8D8602}" type="datetimeFigureOut">
              <a:rPr lang="en-US" smtClean="0"/>
              <a:t>11/29/2023</a:t>
            </a:fld>
            <a:endParaRPr lang="en-US"/>
          </a:p>
        </p:txBody>
      </p:sp>
      <p:sp>
        <p:nvSpPr>
          <p:cNvPr id="5" name="Footer Placeholder 4">
            <a:extLst>
              <a:ext uri="{FF2B5EF4-FFF2-40B4-BE49-F238E27FC236}">
                <a16:creationId xmlns:a16="http://schemas.microsoft.com/office/drawing/2014/main" id="{41E0DBFC-C72B-2842-9A76-E47EB364E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04880-8A60-2C49-8917-D1CF36305142}"/>
              </a:ext>
            </a:extLst>
          </p:cNvPr>
          <p:cNvSpPr>
            <a:spLocks noGrp="1"/>
          </p:cNvSpPr>
          <p:nvPr>
            <p:ph type="sldNum" sz="quarter" idx="12"/>
          </p:nvPr>
        </p:nvSpPr>
        <p:spPr/>
        <p:txBody>
          <a:bodyPr/>
          <a:lstStyle/>
          <a:p>
            <a:fld id="{02BEEFCC-614D-D846-BE4F-0949D7569C60}" type="slidenum">
              <a:rPr lang="en-US" smtClean="0"/>
              <a:t>‹#›</a:t>
            </a:fld>
            <a:endParaRPr lang="en-US"/>
          </a:p>
        </p:txBody>
      </p:sp>
    </p:spTree>
    <p:extLst>
      <p:ext uri="{BB962C8B-B14F-4D97-AF65-F5344CB8AC3E}">
        <p14:creationId xmlns:p14="http://schemas.microsoft.com/office/powerpoint/2010/main" val="3104101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7FB8C-5B94-9C47-ABBC-5E6DA5E95A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F65BE6-6B97-A54F-B1E5-68F0187797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94109A-8EC5-084A-AEC2-64C9DA788FA8}"/>
              </a:ext>
            </a:extLst>
          </p:cNvPr>
          <p:cNvSpPr>
            <a:spLocks noGrp="1"/>
          </p:cNvSpPr>
          <p:nvPr>
            <p:ph type="dt" sz="half" idx="10"/>
          </p:nvPr>
        </p:nvSpPr>
        <p:spPr/>
        <p:txBody>
          <a:bodyPr/>
          <a:lstStyle/>
          <a:p>
            <a:fld id="{3AEABD4B-9CF0-BB4E-9F18-479280D68D1D}" type="datetimeFigureOut">
              <a:rPr lang="en-US" smtClean="0"/>
              <a:t>11/29/2023</a:t>
            </a:fld>
            <a:endParaRPr lang="en-US"/>
          </a:p>
        </p:txBody>
      </p:sp>
      <p:sp>
        <p:nvSpPr>
          <p:cNvPr id="5" name="Footer Placeholder 4">
            <a:extLst>
              <a:ext uri="{FF2B5EF4-FFF2-40B4-BE49-F238E27FC236}">
                <a16:creationId xmlns:a16="http://schemas.microsoft.com/office/drawing/2014/main" id="{722746B1-5218-3045-8568-FEDBD3383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44803-1E60-704F-97B7-81A17302342B}"/>
              </a:ext>
            </a:extLst>
          </p:cNvPr>
          <p:cNvSpPr>
            <a:spLocks noGrp="1"/>
          </p:cNvSpPr>
          <p:nvPr>
            <p:ph type="sldNum" sz="quarter" idx="12"/>
          </p:nvPr>
        </p:nvSpPr>
        <p:spPr/>
        <p:txBody>
          <a:bodyPr/>
          <a:lstStyle/>
          <a:p>
            <a:fld id="{3AC3F5D2-20A3-0346-9E2D-8B38B4B31D53}" type="slidenum">
              <a:rPr lang="en-US" smtClean="0"/>
              <a:t>‹#›</a:t>
            </a:fld>
            <a:endParaRPr lang="en-US"/>
          </a:p>
        </p:txBody>
      </p:sp>
    </p:spTree>
    <p:extLst>
      <p:ext uri="{BB962C8B-B14F-4D97-AF65-F5344CB8AC3E}">
        <p14:creationId xmlns:p14="http://schemas.microsoft.com/office/powerpoint/2010/main" val="22114159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34F1-81E7-2745-A90C-DE989C065B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448EB2-55C9-D24C-A0A1-224A77ACD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13ED54-03B2-F841-AB4D-EE5C6CBBC28A}"/>
              </a:ext>
            </a:extLst>
          </p:cNvPr>
          <p:cNvSpPr>
            <a:spLocks noGrp="1"/>
          </p:cNvSpPr>
          <p:nvPr>
            <p:ph type="dt" sz="half" idx="10"/>
          </p:nvPr>
        </p:nvSpPr>
        <p:spPr/>
        <p:txBody>
          <a:bodyPr/>
          <a:lstStyle/>
          <a:p>
            <a:fld id="{3AEABD4B-9CF0-BB4E-9F18-479280D68D1D}" type="datetimeFigureOut">
              <a:rPr lang="en-US" smtClean="0"/>
              <a:t>11/29/2023</a:t>
            </a:fld>
            <a:endParaRPr lang="en-US"/>
          </a:p>
        </p:txBody>
      </p:sp>
      <p:sp>
        <p:nvSpPr>
          <p:cNvPr id="5" name="Footer Placeholder 4">
            <a:extLst>
              <a:ext uri="{FF2B5EF4-FFF2-40B4-BE49-F238E27FC236}">
                <a16:creationId xmlns:a16="http://schemas.microsoft.com/office/drawing/2014/main" id="{C0380939-7040-0745-A43E-5E58B68AB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F4350-39B1-F647-86BC-8D5F936DC50D}"/>
              </a:ext>
            </a:extLst>
          </p:cNvPr>
          <p:cNvSpPr>
            <a:spLocks noGrp="1"/>
          </p:cNvSpPr>
          <p:nvPr>
            <p:ph type="sldNum" sz="quarter" idx="12"/>
          </p:nvPr>
        </p:nvSpPr>
        <p:spPr/>
        <p:txBody>
          <a:bodyPr/>
          <a:lstStyle/>
          <a:p>
            <a:fld id="{3AC3F5D2-20A3-0346-9E2D-8B38B4B31D53}" type="slidenum">
              <a:rPr lang="en-US" smtClean="0"/>
              <a:t>‹#›</a:t>
            </a:fld>
            <a:endParaRPr lang="en-US"/>
          </a:p>
        </p:txBody>
      </p:sp>
    </p:spTree>
    <p:extLst>
      <p:ext uri="{BB962C8B-B14F-4D97-AF65-F5344CB8AC3E}">
        <p14:creationId xmlns:p14="http://schemas.microsoft.com/office/powerpoint/2010/main" val="18536134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B191-2F36-B744-A651-9E76973ADC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C5A7D5-CE3A-ED42-A12E-C00A142FD3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4B06-4112-9F44-8695-E0D3C5C0803F}"/>
              </a:ext>
            </a:extLst>
          </p:cNvPr>
          <p:cNvSpPr>
            <a:spLocks noGrp="1"/>
          </p:cNvSpPr>
          <p:nvPr>
            <p:ph type="dt" sz="half" idx="10"/>
          </p:nvPr>
        </p:nvSpPr>
        <p:spPr/>
        <p:txBody>
          <a:bodyPr/>
          <a:lstStyle/>
          <a:p>
            <a:fld id="{6410F23E-1782-EB46-B350-02653647C6F7}" type="datetimeFigureOut">
              <a:rPr lang="en-US" smtClean="0"/>
              <a:t>11/29/2023</a:t>
            </a:fld>
            <a:endParaRPr lang="en-US"/>
          </a:p>
        </p:txBody>
      </p:sp>
      <p:sp>
        <p:nvSpPr>
          <p:cNvPr id="5" name="Footer Placeholder 4">
            <a:extLst>
              <a:ext uri="{FF2B5EF4-FFF2-40B4-BE49-F238E27FC236}">
                <a16:creationId xmlns:a16="http://schemas.microsoft.com/office/drawing/2014/main" id="{7162A9B8-0EDD-6C4F-8542-F5E57EFFA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7E1E7-FDC8-1445-A280-D317BEF71C9F}"/>
              </a:ext>
            </a:extLst>
          </p:cNvPr>
          <p:cNvSpPr>
            <a:spLocks noGrp="1"/>
          </p:cNvSpPr>
          <p:nvPr>
            <p:ph type="sldNum" sz="quarter" idx="12"/>
          </p:nvPr>
        </p:nvSpPr>
        <p:spPr/>
        <p:txBody>
          <a:bodyPr/>
          <a:lstStyle/>
          <a:p>
            <a:fld id="{9A796306-4F12-B745-A53C-ADBCDF9C6266}" type="slidenum">
              <a:rPr lang="en-US" smtClean="0"/>
              <a:t>‹#›</a:t>
            </a:fld>
            <a:endParaRPr lang="en-US"/>
          </a:p>
        </p:txBody>
      </p:sp>
    </p:spTree>
    <p:extLst>
      <p:ext uri="{BB962C8B-B14F-4D97-AF65-F5344CB8AC3E}">
        <p14:creationId xmlns:p14="http://schemas.microsoft.com/office/powerpoint/2010/main" val="2806691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F742-0C50-DC41-BA25-B8C780D53D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D2EFF1-DF89-A749-A79B-148B3EB068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62DE2F-9C34-1E48-82FF-B91F6D09BA6F}"/>
              </a:ext>
            </a:extLst>
          </p:cNvPr>
          <p:cNvSpPr>
            <a:spLocks noGrp="1"/>
          </p:cNvSpPr>
          <p:nvPr>
            <p:ph type="dt" sz="half" idx="10"/>
          </p:nvPr>
        </p:nvSpPr>
        <p:spPr/>
        <p:txBody>
          <a:bodyPr/>
          <a:lstStyle/>
          <a:p>
            <a:fld id="{6410F23E-1782-EB46-B350-02653647C6F7}" type="datetimeFigureOut">
              <a:rPr lang="en-US" smtClean="0"/>
              <a:t>11/29/2023</a:t>
            </a:fld>
            <a:endParaRPr lang="en-US"/>
          </a:p>
        </p:txBody>
      </p:sp>
      <p:sp>
        <p:nvSpPr>
          <p:cNvPr id="5" name="Footer Placeholder 4">
            <a:extLst>
              <a:ext uri="{FF2B5EF4-FFF2-40B4-BE49-F238E27FC236}">
                <a16:creationId xmlns:a16="http://schemas.microsoft.com/office/drawing/2014/main" id="{DF0B65F8-BD91-5E49-B526-4704342AD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8B6FF-4C91-0F4D-AF99-6BA0D8558223}"/>
              </a:ext>
            </a:extLst>
          </p:cNvPr>
          <p:cNvSpPr>
            <a:spLocks noGrp="1"/>
          </p:cNvSpPr>
          <p:nvPr>
            <p:ph type="sldNum" sz="quarter" idx="12"/>
          </p:nvPr>
        </p:nvSpPr>
        <p:spPr/>
        <p:txBody>
          <a:bodyPr/>
          <a:lstStyle/>
          <a:p>
            <a:fld id="{9A796306-4F12-B745-A53C-ADBCDF9C6266}" type="slidenum">
              <a:rPr lang="en-US" smtClean="0"/>
              <a:t>‹#›</a:t>
            </a:fld>
            <a:endParaRPr lang="en-US"/>
          </a:p>
        </p:txBody>
      </p:sp>
    </p:spTree>
    <p:extLst>
      <p:ext uri="{BB962C8B-B14F-4D97-AF65-F5344CB8AC3E}">
        <p14:creationId xmlns:p14="http://schemas.microsoft.com/office/powerpoint/2010/main" val="3689622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D4E1-D72C-8049-8DB5-C730685DCE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A7032F-7273-AC42-BE42-483B379029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72FDF7-AA3B-7F4C-83E2-77A1C84E1B60}"/>
              </a:ext>
            </a:extLst>
          </p:cNvPr>
          <p:cNvSpPr>
            <a:spLocks noGrp="1"/>
          </p:cNvSpPr>
          <p:nvPr>
            <p:ph type="dt" sz="half" idx="10"/>
          </p:nvPr>
        </p:nvSpPr>
        <p:spPr/>
        <p:txBody>
          <a:bodyPr/>
          <a:lstStyle/>
          <a:p>
            <a:fld id="{6848A72D-9C13-3845-9F4B-A35F4A329CC4}" type="datetimeFigureOut">
              <a:rPr lang="en-US" smtClean="0"/>
              <a:t>11/29/2023</a:t>
            </a:fld>
            <a:endParaRPr lang="en-US"/>
          </a:p>
        </p:txBody>
      </p:sp>
      <p:sp>
        <p:nvSpPr>
          <p:cNvPr id="5" name="Footer Placeholder 4">
            <a:extLst>
              <a:ext uri="{FF2B5EF4-FFF2-40B4-BE49-F238E27FC236}">
                <a16:creationId xmlns:a16="http://schemas.microsoft.com/office/drawing/2014/main" id="{75DEBF8B-9D9A-B049-A277-08136288B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23CA27-F85F-8441-A1A7-AEC4727D71B3}"/>
              </a:ext>
            </a:extLst>
          </p:cNvPr>
          <p:cNvSpPr>
            <a:spLocks noGrp="1"/>
          </p:cNvSpPr>
          <p:nvPr>
            <p:ph type="sldNum" sz="quarter" idx="12"/>
          </p:nvPr>
        </p:nvSpPr>
        <p:spPr/>
        <p:txBody>
          <a:bodyPr/>
          <a:lstStyle/>
          <a:p>
            <a:fld id="{93CD17BA-671A-E143-85E0-AE359D1B9B63}" type="slidenum">
              <a:rPr lang="en-US" smtClean="0"/>
              <a:t>‹#›</a:t>
            </a:fld>
            <a:endParaRPr lang="en-US"/>
          </a:p>
        </p:txBody>
      </p:sp>
    </p:spTree>
    <p:extLst>
      <p:ext uri="{BB962C8B-B14F-4D97-AF65-F5344CB8AC3E}">
        <p14:creationId xmlns:p14="http://schemas.microsoft.com/office/powerpoint/2010/main" val="2355701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1EA4-0CDC-BD42-8DF1-158B9E780C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A85199-01D3-2A4C-A80D-79E0AB31F5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82A704-2792-0449-BF67-E949AD9E1D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34E1EA-8D79-AE42-8F5B-4234861D0DA8}"/>
              </a:ext>
            </a:extLst>
          </p:cNvPr>
          <p:cNvSpPr>
            <a:spLocks noGrp="1"/>
          </p:cNvSpPr>
          <p:nvPr>
            <p:ph type="dt" sz="half" idx="10"/>
          </p:nvPr>
        </p:nvSpPr>
        <p:spPr/>
        <p:txBody>
          <a:bodyPr/>
          <a:lstStyle/>
          <a:p>
            <a:fld id="{6410F23E-1782-EB46-B350-02653647C6F7}" type="datetimeFigureOut">
              <a:rPr lang="en-US" smtClean="0"/>
              <a:t>11/29/2023</a:t>
            </a:fld>
            <a:endParaRPr lang="en-US"/>
          </a:p>
        </p:txBody>
      </p:sp>
      <p:sp>
        <p:nvSpPr>
          <p:cNvPr id="6" name="Footer Placeholder 5">
            <a:extLst>
              <a:ext uri="{FF2B5EF4-FFF2-40B4-BE49-F238E27FC236}">
                <a16:creationId xmlns:a16="http://schemas.microsoft.com/office/drawing/2014/main" id="{C8BDCCFE-EE3F-D64E-9693-F93ACF2E1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FBDB-9F94-CF46-A339-60514165E619}"/>
              </a:ext>
            </a:extLst>
          </p:cNvPr>
          <p:cNvSpPr>
            <a:spLocks noGrp="1"/>
          </p:cNvSpPr>
          <p:nvPr>
            <p:ph type="sldNum" sz="quarter" idx="12"/>
          </p:nvPr>
        </p:nvSpPr>
        <p:spPr/>
        <p:txBody>
          <a:bodyPr/>
          <a:lstStyle/>
          <a:p>
            <a:fld id="{9A796306-4F12-B745-A53C-ADBCDF9C6266}" type="slidenum">
              <a:rPr lang="en-US" smtClean="0"/>
              <a:t>‹#›</a:t>
            </a:fld>
            <a:endParaRPr lang="en-US"/>
          </a:p>
        </p:txBody>
      </p:sp>
    </p:spTree>
    <p:extLst>
      <p:ext uri="{BB962C8B-B14F-4D97-AF65-F5344CB8AC3E}">
        <p14:creationId xmlns:p14="http://schemas.microsoft.com/office/powerpoint/2010/main" val="5088835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270F6-6969-5147-AF33-3291BC672F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BB966F-62B6-144F-96B8-E0EAB0D36F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BFE26E-05EB-5149-8A6D-65C401A11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F534A6-D634-7546-9F22-BE22D72EE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9B4E0F-DAAD-9B45-8DE2-A7D837BF8F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FB5D0-A51E-624F-A592-B9BEC4E5C1CD}"/>
              </a:ext>
            </a:extLst>
          </p:cNvPr>
          <p:cNvSpPr>
            <a:spLocks noGrp="1"/>
          </p:cNvSpPr>
          <p:nvPr>
            <p:ph type="dt" sz="half" idx="10"/>
          </p:nvPr>
        </p:nvSpPr>
        <p:spPr/>
        <p:txBody>
          <a:bodyPr/>
          <a:lstStyle/>
          <a:p>
            <a:fld id="{6410F23E-1782-EB46-B350-02653647C6F7}" type="datetimeFigureOut">
              <a:rPr lang="en-US" smtClean="0"/>
              <a:t>11/29/2023</a:t>
            </a:fld>
            <a:endParaRPr lang="en-US"/>
          </a:p>
        </p:txBody>
      </p:sp>
      <p:sp>
        <p:nvSpPr>
          <p:cNvPr id="8" name="Footer Placeholder 7">
            <a:extLst>
              <a:ext uri="{FF2B5EF4-FFF2-40B4-BE49-F238E27FC236}">
                <a16:creationId xmlns:a16="http://schemas.microsoft.com/office/drawing/2014/main" id="{952B59AF-7B04-964D-8E18-D3D720091F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1790ED-FF85-2040-BBFB-452ECCFC7CEE}"/>
              </a:ext>
            </a:extLst>
          </p:cNvPr>
          <p:cNvSpPr>
            <a:spLocks noGrp="1"/>
          </p:cNvSpPr>
          <p:nvPr>
            <p:ph type="sldNum" sz="quarter" idx="12"/>
          </p:nvPr>
        </p:nvSpPr>
        <p:spPr/>
        <p:txBody>
          <a:bodyPr/>
          <a:lstStyle/>
          <a:p>
            <a:fld id="{9A796306-4F12-B745-A53C-ADBCDF9C6266}" type="slidenum">
              <a:rPr lang="en-US" smtClean="0"/>
              <a:t>‹#›</a:t>
            </a:fld>
            <a:endParaRPr lang="en-US"/>
          </a:p>
        </p:txBody>
      </p:sp>
    </p:spTree>
    <p:extLst>
      <p:ext uri="{BB962C8B-B14F-4D97-AF65-F5344CB8AC3E}">
        <p14:creationId xmlns:p14="http://schemas.microsoft.com/office/powerpoint/2010/main" val="9061750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5019E-8F94-2743-B557-295A30223D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A06E62-5206-5240-9903-8A26FF5540BC}"/>
              </a:ext>
            </a:extLst>
          </p:cNvPr>
          <p:cNvSpPr>
            <a:spLocks noGrp="1"/>
          </p:cNvSpPr>
          <p:nvPr>
            <p:ph type="dt" sz="half" idx="10"/>
          </p:nvPr>
        </p:nvSpPr>
        <p:spPr/>
        <p:txBody>
          <a:bodyPr/>
          <a:lstStyle/>
          <a:p>
            <a:fld id="{6410F23E-1782-EB46-B350-02653647C6F7}" type="datetimeFigureOut">
              <a:rPr lang="en-US" smtClean="0"/>
              <a:t>11/29/2023</a:t>
            </a:fld>
            <a:endParaRPr lang="en-US"/>
          </a:p>
        </p:txBody>
      </p:sp>
      <p:sp>
        <p:nvSpPr>
          <p:cNvPr id="4" name="Footer Placeholder 3">
            <a:extLst>
              <a:ext uri="{FF2B5EF4-FFF2-40B4-BE49-F238E27FC236}">
                <a16:creationId xmlns:a16="http://schemas.microsoft.com/office/drawing/2014/main" id="{1F18BCF0-4AAF-714F-A4FE-A12EA4B572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7C09CC-6DDB-6142-8C60-34702147CF2C}"/>
              </a:ext>
            </a:extLst>
          </p:cNvPr>
          <p:cNvSpPr>
            <a:spLocks noGrp="1"/>
          </p:cNvSpPr>
          <p:nvPr>
            <p:ph type="sldNum" sz="quarter" idx="12"/>
          </p:nvPr>
        </p:nvSpPr>
        <p:spPr/>
        <p:txBody>
          <a:bodyPr/>
          <a:lstStyle/>
          <a:p>
            <a:fld id="{9A796306-4F12-B745-A53C-ADBCDF9C6266}" type="slidenum">
              <a:rPr lang="en-US" smtClean="0"/>
              <a:t>‹#›</a:t>
            </a:fld>
            <a:endParaRPr lang="en-US"/>
          </a:p>
        </p:txBody>
      </p:sp>
    </p:spTree>
    <p:extLst>
      <p:ext uri="{BB962C8B-B14F-4D97-AF65-F5344CB8AC3E}">
        <p14:creationId xmlns:p14="http://schemas.microsoft.com/office/powerpoint/2010/main" val="35208772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633E28-C15C-7E47-AF56-22011CD5655D}"/>
              </a:ext>
            </a:extLst>
          </p:cNvPr>
          <p:cNvSpPr>
            <a:spLocks noGrp="1"/>
          </p:cNvSpPr>
          <p:nvPr>
            <p:ph type="dt" sz="half" idx="10"/>
          </p:nvPr>
        </p:nvSpPr>
        <p:spPr/>
        <p:txBody>
          <a:bodyPr/>
          <a:lstStyle/>
          <a:p>
            <a:fld id="{6410F23E-1782-EB46-B350-02653647C6F7}" type="datetimeFigureOut">
              <a:rPr lang="en-US" smtClean="0"/>
              <a:t>11/29/2023</a:t>
            </a:fld>
            <a:endParaRPr lang="en-US"/>
          </a:p>
        </p:txBody>
      </p:sp>
      <p:sp>
        <p:nvSpPr>
          <p:cNvPr id="3" name="Footer Placeholder 2">
            <a:extLst>
              <a:ext uri="{FF2B5EF4-FFF2-40B4-BE49-F238E27FC236}">
                <a16:creationId xmlns:a16="http://schemas.microsoft.com/office/drawing/2014/main" id="{F372A438-CC5E-B048-9BDF-D89E14A53D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BBDCB5-AF6E-9B4D-8E6F-9894A6831E68}"/>
              </a:ext>
            </a:extLst>
          </p:cNvPr>
          <p:cNvSpPr>
            <a:spLocks noGrp="1"/>
          </p:cNvSpPr>
          <p:nvPr>
            <p:ph type="sldNum" sz="quarter" idx="12"/>
          </p:nvPr>
        </p:nvSpPr>
        <p:spPr/>
        <p:txBody>
          <a:bodyPr/>
          <a:lstStyle/>
          <a:p>
            <a:fld id="{9A796306-4F12-B745-A53C-ADBCDF9C6266}" type="slidenum">
              <a:rPr lang="en-US" smtClean="0"/>
              <a:t>‹#›</a:t>
            </a:fld>
            <a:endParaRPr lang="en-US"/>
          </a:p>
        </p:txBody>
      </p:sp>
    </p:spTree>
    <p:extLst>
      <p:ext uri="{BB962C8B-B14F-4D97-AF65-F5344CB8AC3E}">
        <p14:creationId xmlns:p14="http://schemas.microsoft.com/office/powerpoint/2010/main" val="23676260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20A8-C773-4544-9BAD-D0BD0BDFB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E4819-F791-1E4B-8483-F19C02CD5B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7769E8-1C73-764F-9FA5-3926CAE15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B6173-F1CC-444C-B674-A06175A52222}"/>
              </a:ext>
            </a:extLst>
          </p:cNvPr>
          <p:cNvSpPr>
            <a:spLocks noGrp="1"/>
          </p:cNvSpPr>
          <p:nvPr>
            <p:ph type="dt" sz="half" idx="10"/>
          </p:nvPr>
        </p:nvSpPr>
        <p:spPr/>
        <p:txBody>
          <a:bodyPr/>
          <a:lstStyle/>
          <a:p>
            <a:fld id="{6410F23E-1782-EB46-B350-02653647C6F7}" type="datetimeFigureOut">
              <a:rPr lang="en-US" smtClean="0"/>
              <a:t>11/29/2023</a:t>
            </a:fld>
            <a:endParaRPr lang="en-US"/>
          </a:p>
        </p:txBody>
      </p:sp>
      <p:sp>
        <p:nvSpPr>
          <p:cNvPr id="6" name="Footer Placeholder 5">
            <a:extLst>
              <a:ext uri="{FF2B5EF4-FFF2-40B4-BE49-F238E27FC236}">
                <a16:creationId xmlns:a16="http://schemas.microsoft.com/office/drawing/2014/main" id="{042D9BBD-F47F-1846-AC3F-2F83819F7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8AF33D-B57C-204D-8301-25D64F3863AA}"/>
              </a:ext>
            </a:extLst>
          </p:cNvPr>
          <p:cNvSpPr>
            <a:spLocks noGrp="1"/>
          </p:cNvSpPr>
          <p:nvPr>
            <p:ph type="sldNum" sz="quarter" idx="12"/>
          </p:nvPr>
        </p:nvSpPr>
        <p:spPr/>
        <p:txBody>
          <a:bodyPr/>
          <a:lstStyle/>
          <a:p>
            <a:fld id="{9A796306-4F12-B745-A53C-ADBCDF9C6266}" type="slidenum">
              <a:rPr lang="en-US" smtClean="0"/>
              <a:t>‹#›</a:t>
            </a:fld>
            <a:endParaRPr lang="en-US"/>
          </a:p>
        </p:txBody>
      </p:sp>
    </p:spTree>
    <p:extLst>
      <p:ext uri="{BB962C8B-B14F-4D97-AF65-F5344CB8AC3E}">
        <p14:creationId xmlns:p14="http://schemas.microsoft.com/office/powerpoint/2010/main" val="3699357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E219-43F7-8E4A-90C9-3ABD3195D7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4D8E07-D18F-334E-9AAE-78ED825C54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E4F9B8-5AC0-054C-B2C3-5A2322BED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81036-C578-D841-9E0A-2BE2E50AB3D3}"/>
              </a:ext>
            </a:extLst>
          </p:cNvPr>
          <p:cNvSpPr>
            <a:spLocks noGrp="1"/>
          </p:cNvSpPr>
          <p:nvPr>
            <p:ph type="dt" sz="half" idx="10"/>
          </p:nvPr>
        </p:nvSpPr>
        <p:spPr/>
        <p:txBody>
          <a:bodyPr/>
          <a:lstStyle/>
          <a:p>
            <a:fld id="{6410F23E-1782-EB46-B350-02653647C6F7}" type="datetimeFigureOut">
              <a:rPr lang="en-US" smtClean="0"/>
              <a:t>11/29/2023</a:t>
            </a:fld>
            <a:endParaRPr lang="en-US"/>
          </a:p>
        </p:txBody>
      </p:sp>
      <p:sp>
        <p:nvSpPr>
          <p:cNvPr id="6" name="Footer Placeholder 5">
            <a:extLst>
              <a:ext uri="{FF2B5EF4-FFF2-40B4-BE49-F238E27FC236}">
                <a16:creationId xmlns:a16="http://schemas.microsoft.com/office/drawing/2014/main" id="{61BD2B27-7937-294F-B3DA-2230AF1D81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A64EE-2ED3-AC4D-938A-FE2D1235BE4B}"/>
              </a:ext>
            </a:extLst>
          </p:cNvPr>
          <p:cNvSpPr>
            <a:spLocks noGrp="1"/>
          </p:cNvSpPr>
          <p:nvPr>
            <p:ph type="sldNum" sz="quarter" idx="12"/>
          </p:nvPr>
        </p:nvSpPr>
        <p:spPr/>
        <p:txBody>
          <a:bodyPr/>
          <a:lstStyle/>
          <a:p>
            <a:fld id="{9A796306-4F12-B745-A53C-ADBCDF9C6266}" type="slidenum">
              <a:rPr lang="en-US" smtClean="0"/>
              <a:t>‹#›</a:t>
            </a:fld>
            <a:endParaRPr lang="en-US"/>
          </a:p>
        </p:txBody>
      </p:sp>
    </p:spTree>
    <p:extLst>
      <p:ext uri="{BB962C8B-B14F-4D97-AF65-F5344CB8AC3E}">
        <p14:creationId xmlns:p14="http://schemas.microsoft.com/office/powerpoint/2010/main" val="10533127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0B968-FB0F-A449-B79F-975B5A4EA0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EA64CE-3EDE-7B4B-ACCB-42D9CC0B90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B021A-F356-534A-9DEE-4353233E5F15}"/>
              </a:ext>
            </a:extLst>
          </p:cNvPr>
          <p:cNvSpPr>
            <a:spLocks noGrp="1"/>
          </p:cNvSpPr>
          <p:nvPr>
            <p:ph type="dt" sz="half" idx="10"/>
          </p:nvPr>
        </p:nvSpPr>
        <p:spPr/>
        <p:txBody>
          <a:bodyPr/>
          <a:lstStyle/>
          <a:p>
            <a:fld id="{6410F23E-1782-EB46-B350-02653647C6F7}" type="datetimeFigureOut">
              <a:rPr lang="en-US" smtClean="0"/>
              <a:t>11/29/2023</a:t>
            </a:fld>
            <a:endParaRPr lang="en-US"/>
          </a:p>
        </p:txBody>
      </p:sp>
      <p:sp>
        <p:nvSpPr>
          <p:cNvPr id="5" name="Footer Placeholder 4">
            <a:extLst>
              <a:ext uri="{FF2B5EF4-FFF2-40B4-BE49-F238E27FC236}">
                <a16:creationId xmlns:a16="http://schemas.microsoft.com/office/drawing/2014/main" id="{E2829CB6-EF6B-AC4B-866A-06CF66F98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631A8-F9BB-8E4A-990A-1F24DB4A9E58}"/>
              </a:ext>
            </a:extLst>
          </p:cNvPr>
          <p:cNvSpPr>
            <a:spLocks noGrp="1"/>
          </p:cNvSpPr>
          <p:nvPr>
            <p:ph type="sldNum" sz="quarter" idx="12"/>
          </p:nvPr>
        </p:nvSpPr>
        <p:spPr/>
        <p:txBody>
          <a:bodyPr/>
          <a:lstStyle/>
          <a:p>
            <a:fld id="{9A796306-4F12-B745-A53C-ADBCDF9C6266}" type="slidenum">
              <a:rPr lang="en-US" smtClean="0"/>
              <a:t>‹#›</a:t>
            </a:fld>
            <a:endParaRPr lang="en-US"/>
          </a:p>
        </p:txBody>
      </p:sp>
    </p:spTree>
    <p:extLst>
      <p:ext uri="{BB962C8B-B14F-4D97-AF65-F5344CB8AC3E}">
        <p14:creationId xmlns:p14="http://schemas.microsoft.com/office/powerpoint/2010/main" val="28935525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1B4B12-5570-204A-8CAE-6FD05F519B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3ED933-23BA-0C4E-9132-8085ACD568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D1B45-60BA-A54A-B849-92FCEA75633D}"/>
              </a:ext>
            </a:extLst>
          </p:cNvPr>
          <p:cNvSpPr>
            <a:spLocks noGrp="1"/>
          </p:cNvSpPr>
          <p:nvPr>
            <p:ph type="dt" sz="half" idx="10"/>
          </p:nvPr>
        </p:nvSpPr>
        <p:spPr/>
        <p:txBody>
          <a:bodyPr/>
          <a:lstStyle/>
          <a:p>
            <a:fld id="{6410F23E-1782-EB46-B350-02653647C6F7}" type="datetimeFigureOut">
              <a:rPr lang="en-US" smtClean="0"/>
              <a:t>11/29/2023</a:t>
            </a:fld>
            <a:endParaRPr lang="en-US"/>
          </a:p>
        </p:txBody>
      </p:sp>
      <p:sp>
        <p:nvSpPr>
          <p:cNvPr id="5" name="Footer Placeholder 4">
            <a:extLst>
              <a:ext uri="{FF2B5EF4-FFF2-40B4-BE49-F238E27FC236}">
                <a16:creationId xmlns:a16="http://schemas.microsoft.com/office/drawing/2014/main" id="{10BE27DF-0CA0-5C47-863C-14DA47617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2C235-58F1-C449-9E96-96DF5D815789}"/>
              </a:ext>
            </a:extLst>
          </p:cNvPr>
          <p:cNvSpPr>
            <a:spLocks noGrp="1"/>
          </p:cNvSpPr>
          <p:nvPr>
            <p:ph type="sldNum" sz="quarter" idx="12"/>
          </p:nvPr>
        </p:nvSpPr>
        <p:spPr/>
        <p:txBody>
          <a:bodyPr/>
          <a:lstStyle/>
          <a:p>
            <a:fld id="{9A796306-4F12-B745-A53C-ADBCDF9C6266}" type="slidenum">
              <a:rPr lang="en-US" smtClean="0"/>
              <a:t>‹#›</a:t>
            </a:fld>
            <a:endParaRPr lang="en-US"/>
          </a:p>
        </p:txBody>
      </p:sp>
    </p:spTree>
    <p:extLst>
      <p:ext uri="{BB962C8B-B14F-4D97-AF65-F5344CB8AC3E}">
        <p14:creationId xmlns:p14="http://schemas.microsoft.com/office/powerpoint/2010/main" val="18123258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A0ED-18C9-5648-AA87-B3AD9011F6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D63B99-384A-0F40-82F5-4E4295FBF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D7F018-A722-4541-BDD4-E5B842167804}"/>
              </a:ext>
            </a:extLst>
          </p:cNvPr>
          <p:cNvSpPr>
            <a:spLocks noGrp="1"/>
          </p:cNvSpPr>
          <p:nvPr>
            <p:ph type="dt" sz="half" idx="10"/>
          </p:nvPr>
        </p:nvSpPr>
        <p:spPr/>
        <p:txBody>
          <a:bodyPr/>
          <a:lstStyle/>
          <a:p>
            <a:fld id="{6410F23E-1782-EB46-B350-02653647C6F7}" type="datetimeFigureOut">
              <a:rPr lang="en-US" smtClean="0"/>
              <a:t>11/29/2023</a:t>
            </a:fld>
            <a:endParaRPr lang="en-US"/>
          </a:p>
        </p:txBody>
      </p:sp>
      <p:sp>
        <p:nvSpPr>
          <p:cNvPr id="5" name="Footer Placeholder 4">
            <a:extLst>
              <a:ext uri="{FF2B5EF4-FFF2-40B4-BE49-F238E27FC236}">
                <a16:creationId xmlns:a16="http://schemas.microsoft.com/office/drawing/2014/main" id="{2E43916C-1FFC-7A41-B172-155407640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7B716D-804A-4744-BE6E-F05C34939D00}"/>
              </a:ext>
            </a:extLst>
          </p:cNvPr>
          <p:cNvSpPr>
            <a:spLocks noGrp="1"/>
          </p:cNvSpPr>
          <p:nvPr>
            <p:ph type="sldNum" sz="quarter" idx="12"/>
          </p:nvPr>
        </p:nvSpPr>
        <p:spPr/>
        <p:txBody>
          <a:bodyPr/>
          <a:lstStyle/>
          <a:p>
            <a:fld id="{9A796306-4F12-B745-A53C-ADBCDF9C6266}" type="slidenum">
              <a:rPr lang="en-US" smtClean="0"/>
              <a:t>‹#›</a:t>
            </a:fld>
            <a:endParaRPr lang="en-US"/>
          </a:p>
        </p:txBody>
      </p:sp>
    </p:spTree>
    <p:extLst>
      <p:ext uri="{BB962C8B-B14F-4D97-AF65-F5344CB8AC3E}">
        <p14:creationId xmlns:p14="http://schemas.microsoft.com/office/powerpoint/2010/main" val="10443172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A9D9-94D2-ED41-BE26-5059EBEA27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0C9005-D875-D043-BECA-EE3712CBD8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A0344-12AA-E549-84CF-117D0B734558}"/>
              </a:ext>
            </a:extLst>
          </p:cNvPr>
          <p:cNvSpPr>
            <a:spLocks noGrp="1"/>
          </p:cNvSpPr>
          <p:nvPr>
            <p:ph type="dt" sz="half" idx="10"/>
          </p:nvPr>
        </p:nvSpPr>
        <p:spPr/>
        <p:txBody>
          <a:bodyPr/>
          <a:lstStyle/>
          <a:p>
            <a:fld id="{BDA5AC8A-6422-034F-9A16-FD1740D8FD70}" type="datetimeFigureOut">
              <a:rPr lang="en-US" smtClean="0"/>
              <a:t>11/29/2023</a:t>
            </a:fld>
            <a:endParaRPr lang="en-US"/>
          </a:p>
        </p:txBody>
      </p:sp>
      <p:sp>
        <p:nvSpPr>
          <p:cNvPr id="5" name="Footer Placeholder 4">
            <a:extLst>
              <a:ext uri="{FF2B5EF4-FFF2-40B4-BE49-F238E27FC236}">
                <a16:creationId xmlns:a16="http://schemas.microsoft.com/office/drawing/2014/main" id="{6862B606-DCAC-2841-9871-D96CC1477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D376D-82D4-3245-8598-A18695158F03}"/>
              </a:ext>
            </a:extLst>
          </p:cNvPr>
          <p:cNvSpPr>
            <a:spLocks noGrp="1"/>
          </p:cNvSpPr>
          <p:nvPr>
            <p:ph type="sldNum" sz="quarter" idx="12"/>
          </p:nvPr>
        </p:nvSpPr>
        <p:spPr/>
        <p:txBody>
          <a:bodyPr/>
          <a:lstStyle/>
          <a:p>
            <a:fld id="{92CDAB9F-F283-4D4B-8730-7B66C7A0AA05}" type="slidenum">
              <a:rPr lang="en-US" smtClean="0"/>
              <a:t>‹#›</a:t>
            </a:fld>
            <a:endParaRPr lang="en-US"/>
          </a:p>
        </p:txBody>
      </p:sp>
    </p:spTree>
    <p:extLst>
      <p:ext uri="{BB962C8B-B14F-4D97-AF65-F5344CB8AC3E}">
        <p14:creationId xmlns:p14="http://schemas.microsoft.com/office/powerpoint/2010/main" val="378109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7C1B-9983-D94C-A4F8-E5D8DEE48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23EE7D-0493-E24F-88BE-429BA88F4D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F7C96E-84AB-3D4A-B872-0725FE705C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2B5B89-552D-A548-8A91-537A1A4903D3}"/>
              </a:ext>
            </a:extLst>
          </p:cNvPr>
          <p:cNvSpPr>
            <a:spLocks noGrp="1"/>
          </p:cNvSpPr>
          <p:nvPr>
            <p:ph type="dt" sz="half" idx="10"/>
          </p:nvPr>
        </p:nvSpPr>
        <p:spPr/>
        <p:txBody>
          <a:bodyPr/>
          <a:lstStyle/>
          <a:p>
            <a:fld id="{6848A72D-9C13-3845-9F4B-A35F4A329CC4}" type="datetimeFigureOut">
              <a:rPr lang="en-US" smtClean="0"/>
              <a:t>11/29/2023</a:t>
            </a:fld>
            <a:endParaRPr lang="en-US"/>
          </a:p>
        </p:txBody>
      </p:sp>
      <p:sp>
        <p:nvSpPr>
          <p:cNvPr id="6" name="Footer Placeholder 5">
            <a:extLst>
              <a:ext uri="{FF2B5EF4-FFF2-40B4-BE49-F238E27FC236}">
                <a16:creationId xmlns:a16="http://schemas.microsoft.com/office/drawing/2014/main" id="{CAE035FB-A81A-F24D-872E-A32E61AEDC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6B485B-5EE8-5F4E-AFEA-462553A69CDE}"/>
              </a:ext>
            </a:extLst>
          </p:cNvPr>
          <p:cNvSpPr>
            <a:spLocks noGrp="1"/>
          </p:cNvSpPr>
          <p:nvPr>
            <p:ph type="sldNum" sz="quarter" idx="12"/>
          </p:nvPr>
        </p:nvSpPr>
        <p:spPr/>
        <p:txBody>
          <a:bodyPr/>
          <a:lstStyle/>
          <a:p>
            <a:fld id="{93CD17BA-671A-E143-85E0-AE359D1B9B63}" type="slidenum">
              <a:rPr lang="en-US" smtClean="0"/>
              <a:t>‹#›</a:t>
            </a:fld>
            <a:endParaRPr lang="en-US"/>
          </a:p>
        </p:txBody>
      </p:sp>
    </p:spTree>
    <p:extLst>
      <p:ext uri="{BB962C8B-B14F-4D97-AF65-F5344CB8AC3E}">
        <p14:creationId xmlns:p14="http://schemas.microsoft.com/office/powerpoint/2010/main" val="18543715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3B2A-8677-2442-A8B6-761B8BF730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7168BC-BC9A-BE49-A7AB-366C444708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CE5B08-2402-B548-A429-70E1A4331647}"/>
              </a:ext>
            </a:extLst>
          </p:cNvPr>
          <p:cNvSpPr>
            <a:spLocks noGrp="1"/>
          </p:cNvSpPr>
          <p:nvPr>
            <p:ph type="dt" sz="half" idx="10"/>
          </p:nvPr>
        </p:nvSpPr>
        <p:spPr/>
        <p:txBody>
          <a:bodyPr/>
          <a:lstStyle/>
          <a:p>
            <a:fld id="{BDA5AC8A-6422-034F-9A16-FD1740D8FD70}" type="datetimeFigureOut">
              <a:rPr lang="en-US" smtClean="0"/>
              <a:t>11/29/2023</a:t>
            </a:fld>
            <a:endParaRPr lang="en-US"/>
          </a:p>
        </p:txBody>
      </p:sp>
      <p:sp>
        <p:nvSpPr>
          <p:cNvPr id="5" name="Footer Placeholder 4">
            <a:extLst>
              <a:ext uri="{FF2B5EF4-FFF2-40B4-BE49-F238E27FC236}">
                <a16:creationId xmlns:a16="http://schemas.microsoft.com/office/drawing/2014/main" id="{B8E5CB54-3C73-434E-BAA1-59EB38664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3CC68-6723-3741-A330-81D64DA930F5}"/>
              </a:ext>
            </a:extLst>
          </p:cNvPr>
          <p:cNvSpPr>
            <a:spLocks noGrp="1"/>
          </p:cNvSpPr>
          <p:nvPr>
            <p:ph type="sldNum" sz="quarter" idx="12"/>
          </p:nvPr>
        </p:nvSpPr>
        <p:spPr/>
        <p:txBody>
          <a:bodyPr/>
          <a:lstStyle/>
          <a:p>
            <a:fld id="{92CDAB9F-F283-4D4B-8730-7B66C7A0AA05}" type="slidenum">
              <a:rPr lang="en-US" smtClean="0"/>
              <a:t>‹#›</a:t>
            </a:fld>
            <a:endParaRPr lang="en-US"/>
          </a:p>
        </p:txBody>
      </p:sp>
    </p:spTree>
    <p:extLst>
      <p:ext uri="{BB962C8B-B14F-4D97-AF65-F5344CB8AC3E}">
        <p14:creationId xmlns:p14="http://schemas.microsoft.com/office/powerpoint/2010/main" val="31005714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64BA-7FC4-904A-8B0C-5CBEF68EDB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858313-A71C-014B-9378-A0C1072B5A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76C3E-6A3B-D14D-8B43-27255A5E8EEF}"/>
              </a:ext>
            </a:extLst>
          </p:cNvPr>
          <p:cNvSpPr>
            <a:spLocks noGrp="1"/>
          </p:cNvSpPr>
          <p:nvPr>
            <p:ph type="dt" sz="half" idx="10"/>
          </p:nvPr>
        </p:nvSpPr>
        <p:spPr/>
        <p:txBody>
          <a:bodyPr/>
          <a:lstStyle/>
          <a:p>
            <a:fld id="{B922C91E-F025-B644-A834-1B8B25E92294}" type="datetimeFigureOut">
              <a:rPr lang="en-US" smtClean="0"/>
              <a:t>11/29/2023</a:t>
            </a:fld>
            <a:endParaRPr lang="en-US"/>
          </a:p>
        </p:txBody>
      </p:sp>
      <p:sp>
        <p:nvSpPr>
          <p:cNvPr id="5" name="Footer Placeholder 4">
            <a:extLst>
              <a:ext uri="{FF2B5EF4-FFF2-40B4-BE49-F238E27FC236}">
                <a16:creationId xmlns:a16="http://schemas.microsoft.com/office/drawing/2014/main" id="{266E147F-8157-6949-A01F-BE6713EF8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90655-9566-9E49-8F86-2A03F39D88B6}"/>
              </a:ext>
            </a:extLst>
          </p:cNvPr>
          <p:cNvSpPr>
            <a:spLocks noGrp="1"/>
          </p:cNvSpPr>
          <p:nvPr>
            <p:ph type="sldNum" sz="quarter" idx="12"/>
          </p:nvPr>
        </p:nvSpPr>
        <p:spPr/>
        <p:txBody>
          <a:bodyPr/>
          <a:lstStyle/>
          <a:p>
            <a:fld id="{89F465FE-E19C-3D4A-BF22-9B76AC4D7610}" type="slidenum">
              <a:rPr lang="en-US" smtClean="0"/>
              <a:t>‹#›</a:t>
            </a:fld>
            <a:endParaRPr lang="en-US"/>
          </a:p>
        </p:txBody>
      </p:sp>
    </p:spTree>
    <p:extLst>
      <p:ext uri="{BB962C8B-B14F-4D97-AF65-F5344CB8AC3E}">
        <p14:creationId xmlns:p14="http://schemas.microsoft.com/office/powerpoint/2010/main" val="2922496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D2F1-BED5-E041-B8C4-C5429EF883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AB4BC-8C43-FF49-A24F-0F6A5170AD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B20F1F-BE18-894F-97F0-9950B2522783}"/>
              </a:ext>
            </a:extLst>
          </p:cNvPr>
          <p:cNvSpPr>
            <a:spLocks noGrp="1"/>
          </p:cNvSpPr>
          <p:nvPr>
            <p:ph type="dt" sz="half" idx="10"/>
          </p:nvPr>
        </p:nvSpPr>
        <p:spPr/>
        <p:txBody>
          <a:bodyPr/>
          <a:lstStyle/>
          <a:p>
            <a:fld id="{B922C91E-F025-B644-A834-1B8B25E92294}" type="datetimeFigureOut">
              <a:rPr lang="en-US" smtClean="0"/>
              <a:t>11/29/2023</a:t>
            </a:fld>
            <a:endParaRPr lang="en-US"/>
          </a:p>
        </p:txBody>
      </p:sp>
      <p:sp>
        <p:nvSpPr>
          <p:cNvPr id="5" name="Footer Placeholder 4">
            <a:extLst>
              <a:ext uri="{FF2B5EF4-FFF2-40B4-BE49-F238E27FC236}">
                <a16:creationId xmlns:a16="http://schemas.microsoft.com/office/drawing/2014/main" id="{62E89D2B-47C8-6648-996D-EB86E3CD59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919D55-AA5B-9C4B-82F5-5C5AB3BB4E82}"/>
              </a:ext>
            </a:extLst>
          </p:cNvPr>
          <p:cNvSpPr>
            <a:spLocks noGrp="1"/>
          </p:cNvSpPr>
          <p:nvPr>
            <p:ph type="sldNum" sz="quarter" idx="12"/>
          </p:nvPr>
        </p:nvSpPr>
        <p:spPr/>
        <p:txBody>
          <a:bodyPr/>
          <a:lstStyle/>
          <a:p>
            <a:fld id="{89F465FE-E19C-3D4A-BF22-9B76AC4D7610}" type="slidenum">
              <a:rPr lang="en-US" smtClean="0"/>
              <a:t>‹#›</a:t>
            </a:fld>
            <a:endParaRPr lang="en-US"/>
          </a:p>
        </p:txBody>
      </p:sp>
    </p:spTree>
    <p:extLst>
      <p:ext uri="{BB962C8B-B14F-4D97-AF65-F5344CB8AC3E}">
        <p14:creationId xmlns:p14="http://schemas.microsoft.com/office/powerpoint/2010/main" val="5873415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A613-5678-8344-A081-39AB234A8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EE132-38DE-9447-9329-DB0D3DAF3B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394FE-3AE7-8F4C-93C2-7AA8139EC955}"/>
              </a:ext>
            </a:extLst>
          </p:cNvPr>
          <p:cNvSpPr>
            <a:spLocks noGrp="1"/>
          </p:cNvSpPr>
          <p:nvPr>
            <p:ph type="dt" sz="half" idx="10"/>
          </p:nvPr>
        </p:nvSpPr>
        <p:spPr/>
        <p:txBody>
          <a:bodyPr/>
          <a:lstStyle/>
          <a:p>
            <a:fld id="{32255015-82B1-CE40-9E55-B11837CA8639}" type="datetimeFigureOut">
              <a:rPr lang="en-US" smtClean="0"/>
              <a:t>11/29/2023</a:t>
            </a:fld>
            <a:endParaRPr lang="en-US"/>
          </a:p>
        </p:txBody>
      </p:sp>
      <p:sp>
        <p:nvSpPr>
          <p:cNvPr id="5" name="Footer Placeholder 4">
            <a:extLst>
              <a:ext uri="{FF2B5EF4-FFF2-40B4-BE49-F238E27FC236}">
                <a16:creationId xmlns:a16="http://schemas.microsoft.com/office/drawing/2014/main" id="{D4D3FBD9-0696-614B-BB18-99B5DDE80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014F27-F946-F149-B8FF-CE43275EA39B}"/>
              </a:ext>
            </a:extLst>
          </p:cNvPr>
          <p:cNvSpPr>
            <a:spLocks noGrp="1"/>
          </p:cNvSpPr>
          <p:nvPr>
            <p:ph type="sldNum" sz="quarter" idx="12"/>
          </p:nvPr>
        </p:nvSpPr>
        <p:spPr/>
        <p:txBody>
          <a:bodyPr/>
          <a:lstStyle/>
          <a:p>
            <a:fld id="{7A8E518C-DAA9-7C4D-BFBC-6C2B2D8BEFDD}" type="slidenum">
              <a:rPr lang="en-US" smtClean="0"/>
              <a:t>‹#›</a:t>
            </a:fld>
            <a:endParaRPr lang="en-US"/>
          </a:p>
        </p:txBody>
      </p:sp>
    </p:spTree>
    <p:extLst>
      <p:ext uri="{BB962C8B-B14F-4D97-AF65-F5344CB8AC3E}">
        <p14:creationId xmlns:p14="http://schemas.microsoft.com/office/powerpoint/2010/main" val="11182072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7DB-071E-8A46-B34F-E23E235216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086A6B-7D0B-D349-ABFF-4940C275B4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50756D-354E-A04B-9B8C-4D8F86B0F49D}"/>
              </a:ext>
            </a:extLst>
          </p:cNvPr>
          <p:cNvSpPr>
            <a:spLocks noGrp="1"/>
          </p:cNvSpPr>
          <p:nvPr>
            <p:ph type="dt" sz="half" idx="10"/>
          </p:nvPr>
        </p:nvSpPr>
        <p:spPr/>
        <p:txBody>
          <a:bodyPr/>
          <a:lstStyle/>
          <a:p>
            <a:fld id="{32255015-82B1-CE40-9E55-B11837CA8639}" type="datetimeFigureOut">
              <a:rPr lang="en-US" smtClean="0"/>
              <a:t>11/29/2023</a:t>
            </a:fld>
            <a:endParaRPr lang="en-US"/>
          </a:p>
        </p:txBody>
      </p:sp>
      <p:sp>
        <p:nvSpPr>
          <p:cNvPr id="5" name="Footer Placeholder 4">
            <a:extLst>
              <a:ext uri="{FF2B5EF4-FFF2-40B4-BE49-F238E27FC236}">
                <a16:creationId xmlns:a16="http://schemas.microsoft.com/office/drawing/2014/main" id="{5F0A4CF2-A21A-C64E-B40E-2C6818BE25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18A69-7D4F-E841-88BC-12E91A4CC2B5}"/>
              </a:ext>
            </a:extLst>
          </p:cNvPr>
          <p:cNvSpPr>
            <a:spLocks noGrp="1"/>
          </p:cNvSpPr>
          <p:nvPr>
            <p:ph type="sldNum" sz="quarter" idx="12"/>
          </p:nvPr>
        </p:nvSpPr>
        <p:spPr/>
        <p:txBody>
          <a:bodyPr/>
          <a:lstStyle/>
          <a:p>
            <a:fld id="{7A8E518C-DAA9-7C4D-BFBC-6C2B2D8BEFDD}" type="slidenum">
              <a:rPr lang="en-US" smtClean="0"/>
              <a:t>‹#›</a:t>
            </a:fld>
            <a:endParaRPr lang="en-US"/>
          </a:p>
        </p:txBody>
      </p:sp>
    </p:spTree>
    <p:extLst>
      <p:ext uri="{BB962C8B-B14F-4D97-AF65-F5344CB8AC3E}">
        <p14:creationId xmlns:p14="http://schemas.microsoft.com/office/powerpoint/2010/main" val="30216706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5AEF-80C2-F940-ACC5-200D3191AC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E993F-8975-A74C-850E-A6F54B6185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65BCC8-0F48-094A-B99B-13A587F23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DC18AD-9C34-824A-BB9D-CA1D411C13F7}"/>
              </a:ext>
            </a:extLst>
          </p:cNvPr>
          <p:cNvSpPr>
            <a:spLocks noGrp="1"/>
          </p:cNvSpPr>
          <p:nvPr>
            <p:ph type="dt" sz="half" idx="10"/>
          </p:nvPr>
        </p:nvSpPr>
        <p:spPr/>
        <p:txBody>
          <a:bodyPr/>
          <a:lstStyle/>
          <a:p>
            <a:fld id="{32255015-82B1-CE40-9E55-B11837CA8639}" type="datetimeFigureOut">
              <a:rPr lang="en-US" smtClean="0"/>
              <a:t>11/29/2023</a:t>
            </a:fld>
            <a:endParaRPr lang="en-US"/>
          </a:p>
        </p:txBody>
      </p:sp>
      <p:sp>
        <p:nvSpPr>
          <p:cNvPr id="6" name="Footer Placeholder 5">
            <a:extLst>
              <a:ext uri="{FF2B5EF4-FFF2-40B4-BE49-F238E27FC236}">
                <a16:creationId xmlns:a16="http://schemas.microsoft.com/office/drawing/2014/main" id="{D3BE2BBC-1524-7643-90E2-25CB96090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06655B-108C-B94C-A9C2-DBD73EC4D74C}"/>
              </a:ext>
            </a:extLst>
          </p:cNvPr>
          <p:cNvSpPr>
            <a:spLocks noGrp="1"/>
          </p:cNvSpPr>
          <p:nvPr>
            <p:ph type="sldNum" sz="quarter" idx="12"/>
          </p:nvPr>
        </p:nvSpPr>
        <p:spPr/>
        <p:txBody>
          <a:bodyPr/>
          <a:lstStyle/>
          <a:p>
            <a:fld id="{7A8E518C-DAA9-7C4D-BFBC-6C2B2D8BEFDD}" type="slidenum">
              <a:rPr lang="en-US" smtClean="0"/>
              <a:t>‹#›</a:t>
            </a:fld>
            <a:endParaRPr lang="en-US"/>
          </a:p>
        </p:txBody>
      </p:sp>
    </p:spTree>
    <p:extLst>
      <p:ext uri="{BB962C8B-B14F-4D97-AF65-F5344CB8AC3E}">
        <p14:creationId xmlns:p14="http://schemas.microsoft.com/office/powerpoint/2010/main" val="2676933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69A6-EB73-2143-8708-D8250CD97A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BEF895-896D-FD4F-B1AD-E2D2A8E6CD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164725-2F05-7D44-BB1F-A1C56B2A81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4B63FA-3668-9B47-BBB6-96701C0F8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0AE864-BA0E-F547-BF61-ECAE1AF388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C28799-FFE2-4446-BCC2-33656AED2BD8}"/>
              </a:ext>
            </a:extLst>
          </p:cNvPr>
          <p:cNvSpPr>
            <a:spLocks noGrp="1"/>
          </p:cNvSpPr>
          <p:nvPr>
            <p:ph type="dt" sz="half" idx="10"/>
          </p:nvPr>
        </p:nvSpPr>
        <p:spPr/>
        <p:txBody>
          <a:bodyPr/>
          <a:lstStyle/>
          <a:p>
            <a:fld id="{32255015-82B1-CE40-9E55-B11837CA8639}" type="datetimeFigureOut">
              <a:rPr lang="en-US" smtClean="0"/>
              <a:t>11/29/2023</a:t>
            </a:fld>
            <a:endParaRPr lang="en-US"/>
          </a:p>
        </p:txBody>
      </p:sp>
      <p:sp>
        <p:nvSpPr>
          <p:cNvPr id="8" name="Footer Placeholder 7">
            <a:extLst>
              <a:ext uri="{FF2B5EF4-FFF2-40B4-BE49-F238E27FC236}">
                <a16:creationId xmlns:a16="http://schemas.microsoft.com/office/drawing/2014/main" id="{97E790FE-F0FB-3A44-831C-6F597C2962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64CE9D-15DF-284E-8E34-8F9106031E1B}"/>
              </a:ext>
            </a:extLst>
          </p:cNvPr>
          <p:cNvSpPr>
            <a:spLocks noGrp="1"/>
          </p:cNvSpPr>
          <p:nvPr>
            <p:ph type="sldNum" sz="quarter" idx="12"/>
          </p:nvPr>
        </p:nvSpPr>
        <p:spPr/>
        <p:txBody>
          <a:bodyPr/>
          <a:lstStyle/>
          <a:p>
            <a:fld id="{7A8E518C-DAA9-7C4D-BFBC-6C2B2D8BEFDD}" type="slidenum">
              <a:rPr lang="en-US" smtClean="0"/>
              <a:t>‹#›</a:t>
            </a:fld>
            <a:endParaRPr lang="en-US"/>
          </a:p>
        </p:txBody>
      </p:sp>
    </p:spTree>
    <p:extLst>
      <p:ext uri="{BB962C8B-B14F-4D97-AF65-F5344CB8AC3E}">
        <p14:creationId xmlns:p14="http://schemas.microsoft.com/office/powerpoint/2010/main" val="524450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41DF-056E-D247-ACF4-DE6A26FA0F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2D38A1-A183-4A4D-90E5-37EBB39AB961}"/>
              </a:ext>
            </a:extLst>
          </p:cNvPr>
          <p:cNvSpPr>
            <a:spLocks noGrp="1"/>
          </p:cNvSpPr>
          <p:nvPr>
            <p:ph type="dt" sz="half" idx="10"/>
          </p:nvPr>
        </p:nvSpPr>
        <p:spPr/>
        <p:txBody>
          <a:bodyPr/>
          <a:lstStyle/>
          <a:p>
            <a:fld id="{32255015-82B1-CE40-9E55-B11837CA8639}" type="datetimeFigureOut">
              <a:rPr lang="en-US" smtClean="0"/>
              <a:t>11/29/2023</a:t>
            </a:fld>
            <a:endParaRPr lang="en-US"/>
          </a:p>
        </p:txBody>
      </p:sp>
      <p:sp>
        <p:nvSpPr>
          <p:cNvPr id="4" name="Footer Placeholder 3">
            <a:extLst>
              <a:ext uri="{FF2B5EF4-FFF2-40B4-BE49-F238E27FC236}">
                <a16:creationId xmlns:a16="http://schemas.microsoft.com/office/drawing/2014/main" id="{34966B3F-884F-AF44-90B2-34F1DBC139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03718D-BDC5-854F-AD53-5589F0AD5DC7}"/>
              </a:ext>
            </a:extLst>
          </p:cNvPr>
          <p:cNvSpPr>
            <a:spLocks noGrp="1"/>
          </p:cNvSpPr>
          <p:nvPr>
            <p:ph type="sldNum" sz="quarter" idx="12"/>
          </p:nvPr>
        </p:nvSpPr>
        <p:spPr/>
        <p:txBody>
          <a:bodyPr/>
          <a:lstStyle/>
          <a:p>
            <a:fld id="{7A8E518C-DAA9-7C4D-BFBC-6C2B2D8BEFDD}" type="slidenum">
              <a:rPr lang="en-US" smtClean="0"/>
              <a:t>‹#›</a:t>
            </a:fld>
            <a:endParaRPr lang="en-US"/>
          </a:p>
        </p:txBody>
      </p:sp>
    </p:spTree>
    <p:extLst>
      <p:ext uri="{BB962C8B-B14F-4D97-AF65-F5344CB8AC3E}">
        <p14:creationId xmlns:p14="http://schemas.microsoft.com/office/powerpoint/2010/main" val="3988214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AE3A3C-E515-1941-8EE4-6A49211C4EC3}"/>
              </a:ext>
            </a:extLst>
          </p:cNvPr>
          <p:cNvSpPr>
            <a:spLocks noGrp="1"/>
          </p:cNvSpPr>
          <p:nvPr>
            <p:ph type="dt" sz="half" idx="10"/>
          </p:nvPr>
        </p:nvSpPr>
        <p:spPr/>
        <p:txBody>
          <a:bodyPr/>
          <a:lstStyle/>
          <a:p>
            <a:fld id="{32255015-82B1-CE40-9E55-B11837CA8639}" type="datetimeFigureOut">
              <a:rPr lang="en-US" smtClean="0"/>
              <a:t>11/29/2023</a:t>
            </a:fld>
            <a:endParaRPr lang="en-US"/>
          </a:p>
        </p:txBody>
      </p:sp>
      <p:sp>
        <p:nvSpPr>
          <p:cNvPr id="3" name="Footer Placeholder 2">
            <a:extLst>
              <a:ext uri="{FF2B5EF4-FFF2-40B4-BE49-F238E27FC236}">
                <a16:creationId xmlns:a16="http://schemas.microsoft.com/office/drawing/2014/main" id="{F2A44CCE-B709-6241-BF56-3923F4FA00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3E4F2F-5A63-7E4C-8177-6C83A602348F}"/>
              </a:ext>
            </a:extLst>
          </p:cNvPr>
          <p:cNvSpPr>
            <a:spLocks noGrp="1"/>
          </p:cNvSpPr>
          <p:nvPr>
            <p:ph type="sldNum" sz="quarter" idx="12"/>
          </p:nvPr>
        </p:nvSpPr>
        <p:spPr/>
        <p:txBody>
          <a:bodyPr/>
          <a:lstStyle/>
          <a:p>
            <a:fld id="{7A8E518C-DAA9-7C4D-BFBC-6C2B2D8BEFDD}" type="slidenum">
              <a:rPr lang="en-US" smtClean="0"/>
              <a:t>‹#›</a:t>
            </a:fld>
            <a:endParaRPr lang="en-US"/>
          </a:p>
        </p:txBody>
      </p:sp>
    </p:spTree>
    <p:extLst>
      <p:ext uri="{BB962C8B-B14F-4D97-AF65-F5344CB8AC3E}">
        <p14:creationId xmlns:p14="http://schemas.microsoft.com/office/powerpoint/2010/main" val="19794275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B5C5A-0D4E-8549-888B-6886556C1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8FC7BF-A429-CC4E-B0C5-7F8BC71503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F2C04D-F57F-F147-BE91-2A4E9BF270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BEA63-6455-DA4E-8BFC-50D478B0BC11}"/>
              </a:ext>
            </a:extLst>
          </p:cNvPr>
          <p:cNvSpPr>
            <a:spLocks noGrp="1"/>
          </p:cNvSpPr>
          <p:nvPr>
            <p:ph type="dt" sz="half" idx="10"/>
          </p:nvPr>
        </p:nvSpPr>
        <p:spPr/>
        <p:txBody>
          <a:bodyPr/>
          <a:lstStyle/>
          <a:p>
            <a:fld id="{32255015-82B1-CE40-9E55-B11837CA8639}" type="datetimeFigureOut">
              <a:rPr lang="en-US" smtClean="0"/>
              <a:t>11/29/2023</a:t>
            </a:fld>
            <a:endParaRPr lang="en-US"/>
          </a:p>
        </p:txBody>
      </p:sp>
      <p:sp>
        <p:nvSpPr>
          <p:cNvPr id="6" name="Footer Placeholder 5">
            <a:extLst>
              <a:ext uri="{FF2B5EF4-FFF2-40B4-BE49-F238E27FC236}">
                <a16:creationId xmlns:a16="http://schemas.microsoft.com/office/drawing/2014/main" id="{66A52475-74D1-9C40-ACD2-885A608DD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D6FD11-9B4F-5F4C-A743-0C51B3F87EBE}"/>
              </a:ext>
            </a:extLst>
          </p:cNvPr>
          <p:cNvSpPr>
            <a:spLocks noGrp="1"/>
          </p:cNvSpPr>
          <p:nvPr>
            <p:ph type="sldNum" sz="quarter" idx="12"/>
          </p:nvPr>
        </p:nvSpPr>
        <p:spPr/>
        <p:txBody>
          <a:bodyPr/>
          <a:lstStyle/>
          <a:p>
            <a:fld id="{7A8E518C-DAA9-7C4D-BFBC-6C2B2D8BEFDD}" type="slidenum">
              <a:rPr lang="en-US" smtClean="0"/>
              <a:t>‹#›</a:t>
            </a:fld>
            <a:endParaRPr lang="en-US"/>
          </a:p>
        </p:txBody>
      </p:sp>
    </p:spTree>
    <p:extLst>
      <p:ext uri="{BB962C8B-B14F-4D97-AF65-F5344CB8AC3E}">
        <p14:creationId xmlns:p14="http://schemas.microsoft.com/office/powerpoint/2010/main" val="225220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3651-FE75-BB42-9862-0F26B92DFA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B6B1E7-350B-BB45-AB9D-8035DBD1B0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E91AB2-48BA-1448-A1A7-2A99DE9896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2268C2-1DBA-A24C-82D4-E6177FD2B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935E7F-4A67-354D-9C02-0BF17FBC21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EABA8D-02AC-E649-AD6B-9B319B4575A2}"/>
              </a:ext>
            </a:extLst>
          </p:cNvPr>
          <p:cNvSpPr>
            <a:spLocks noGrp="1"/>
          </p:cNvSpPr>
          <p:nvPr>
            <p:ph type="dt" sz="half" idx="10"/>
          </p:nvPr>
        </p:nvSpPr>
        <p:spPr/>
        <p:txBody>
          <a:bodyPr/>
          <a:lstStyle/>
          <a:p>
            <a:fld id="{6848A72D-9C13-3845-9F4B-A35F4A329CC4}" type="datetimeFigureOut">
              <a:rPr lang="en-US" smtClean="0"/>
              <a:t>11/29/2023</a:t>
            </a:fld>
            <a:endParaRPr lang="en-US"/>
          </a:p>
        </p:txBody>
      </p:sp>
      <p:sp>
        <p:nvSpPr>
          <p:cNvPr id="8" name="Footer Placeholder 7">
            <a:extLst>
              <a:ext uri="{FF2B5EF4-FFF2-40B4-BE49-F238E27FC236}">
                <a16:creationId xmlns:a16="http://schemas.microsoft.com/office/drawing/2014/main" id="{7C9F38A7-B623-754D-92EB-D33E008FCA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603EA7-1F18-D045-9CFA-5601D9AEB02E}"/>
              </a:ext>
            </a:extLst>
          </p:cNvPr>
          <p:cNvSpPr>
            <a:spLocks noGrp="1"/>
          </p:cNvSpPr>
          <p:nvPr>
            <p:ph type="sldNum" sz="quarter" idx="12"/>
          </p:nvPr>
        </p:nvSpPr>
        <p:spPr/>
        <p:txBody>
          <a:bodyPr/>
          <a:lstStyle/>
          <a:p>
            <a:fld id="{93CD17BA-671A-E143-85E0-AE359D1B9B63}" type="slidenum">
              <a:rPr lang="en-US" smtClean="0"/>
              <a:t>‹#›</a:t>
            </a:fld>
            <a:endParaRPr lang="en-US"/>
          </a:p>
        </p:txBody>
      </p:sp>
    </p:spTree>
    <p:extLst>
      <p:ext uri="{BB962C8B-B14F-4D97-AF65-F5344CB8AC3E}">
        <p14:creationId xmlns:p14="http://schemas.microsoft.com/office/powerpoint/2010/main" val="2886853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8E16-B4C4-294A-AD0B-2D74AAE31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35B009-6259-0F4A-9AEC-F3B1FC288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37588A-6287-D348-932A-DACCDDBDE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0DA9BA-056D-9B4D-A692-26F7F8310B66}"/>
              </a:ext>
            </a:extLst>
          </p:cNvPr>
          <p:cNvSpPr>
            <a:spLocks noGrp="1"/>
          </p:cNvSpPr>
          <p:nvPr>
            <p:ph type="dt" sz="half" idx="10"/>
          </p:nvPr>
        </p:nvSpPr>
        <p:spPr/>
        <p:txBody>
          <a:bodyPr/>
          <a:lstStyle/>
          <a:p>
            <a:fld id="{32255015-82B1-CE40-9E55-B11837CA8639}" type="datetimeFigureOut">
              <a:rPr lang="en-US" smtClean="0"/>
              <a:t>11/29/2023</a:t>
            </a:fld>
            <a:endParaRPr lang="en-US"/>
          </a:p>
        </p:txBody>
      </p:sp>
      <p:sp>
        <p:nvSpPr>
          <p:cNvPr id="6" name="Footer Placeholder 5">
            <a:extLst>
              <a:ext uri="{FF2B5EF4-FFF2-40B4-BE49-F238E27FC236}">
                <a16:creationId xmlns:a16="http://schemas.microsoft.com/office/drawing/2014/main" id="{4137B0C8-D882-0D4D-BCB5-0FA4405A78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49B2A-0525-3548-A1A8-239540521C20}"/>
              </a:ext>
            </a:extLst>
          </p:cNvPr>
          <p:cNvSpPr>
            <a:spLocks noGrp="1"/>
          </p:cNvSpPr>
          <p:nvPr>
            <p:ph type="sldNum" sz="quarter" idx="12"/>
          </p:nvPr>
        </p:nvSpPr>
        <p:spPr/>
        <p:txBody>
          <a:bodyPr/>
          <a:lstStyle/>
          <a:p>
            <a:fld id="{7A8E518C-DAA9-7C4D-BFBC-6C2B2D8BEFDD}" type="slidenum">
              <a:rPr lang="en-US" smtClean="0"/>
              <a:t>‹#›</a:t>
            </a:fld>
            <a:endParaRPr lang="en-US"/>
          </a:p>
        </p:txBody>
      </p:sp>
    </p:spTree>
    <p:extLst>
      <p:ext uri="{BB962C8B-B14F-4D97-AF65-F5344CB8AC3E}">
        <p14:creationId xmlns:p14="http://schemas.microsoft.com/office/powerpoint/2010/main" val="2791432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019FA-DD58-6F4A-A909-39A5CE8F24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D121A9-2DF8-1049-9380-B92A1FF854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D9BFC-5DE0-EF41-A9C4-335F9539A728}"/>
              </a:ext>
            </a:extLst>
          </p:cNvPr>
          <p:cNvSpPr>
            <a:spLocks noGrp="1"/>
          </p:cNvSpPr>
          <p:nvPr>
            <p:ph type="dt" sz="half" idx="10"/>
          </p:nvPr>
        </p:nvSpPr>
        <p:spPr/>
        <p:txBody>
          <a:bodyPr/>
          <a:lstStyle/>
          <a:p>
            <a:fld id="{32255015-82B1-CE40-9E55-B11837CA8639}" type="datetimeFigureOut">
              <a:rPr lang="en-US" smtClean="0"/>
              <a:t>11/29/2023</a:t>
            </a:fld>
            <a:endParaRPr lang="en-US"/>
          </a:p>
        </p:txBody>
      </p:sp>
      <p:sp>
        <p:nvSpPr>
          <p:cNvPr id="5" name="Footer Placeholder 4">
            <a:extLst>
              <a:ext uri="{FF2B5EF4-FFF2-40B4-BE49-F238E27FC236}">
                <a16:creationId xmlns:a16="http://schemas.microsoft.com/office/drawing/2014/main" id="{2B7BB0C5-E24C-4544-BEC0-C15ACCEE6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5D170-3251-0544-B5E4-6D85E7347A8F}"/>
              </a:ext>
            </a:extLst>
          </p:cNvPr>
          <p:cNvSpPr>
            <a:spLocks noGrp="1"/>
          </p:cNvSpPr>
          <p:nvPr>
            <p:ph type="sldNum" sz="quarter" idx="12"/>
          </p:nvPr>
        </p:nvSpPr>
        <p:spPr/>
        <p:txBody>
          <a:bodyPr/>
          <a:lstStyle/>
          <a:p>
            <a:fld id="{7A8E518C-DAA9-7C4D-BFBC-6C2B2D8BEFDD}" type="slidenum">
              <a:rPr lang="en-US" smtClean="0"/>
              <a:t>‹#›</a:t>
            </a:fld>
            <a:endParaRPr lang="en-US"/>
          </a:p>
        </p:txBody>
      </p:sp>
    </p:spTree>
    <p:extLst>
      <p:ext uri="{BB962C8B-B14F-4D97-AF65-F5344CB8AC3E}">
        <p14:creationId xmlns:p14="http://schemas.microsoft.com/office/powerpoint/2010/main" val="24150826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8BF208-97C4-3940-88A0-B86C0ABE88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77238C-1FDB-1A41-8BF2-D92766D411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89E296-526A-8640-990D-22506175B447}"/>
              </a:ext>
            </a:extLst>
          </p:cNvPr>
          <p:cNvSpPr>
            <a:spLocks noGrp="1"/>
          </p:cNvSpPr>
          <p:nvPr>
            <p:ph type="dt" sz="half" idx="10"/>
          </p:nvPr>
        </p:nvSpPr>
        <p:spPr/>
        <p:txBody>
          <a:bodyPr/>
          <a:lstStyle/>
          <a:p>
            <a:fld id="{32255015-82B1-CE40-9E55-B11837CA8639}" type="datetimeFigureOut">
              <a:rPr lang="en-US" smtClean="0"/>
              <a:t>11/29/2023</a:t>
            </a:fld>
            <a:endParaRPr lang="en-US"/>
          </a:p>
        </p:txBody>
      </p:sp>
      <p:sp>
        <p:nvSpPr>
          <p:cNvPr id="5" name="Footer Placeholder 4">
            <a:extLst>
              <a:ext uri="{FF2B5EF4-FFF2-40B4-BE49-F238E27FC236}">
                <a16:creationId xmlns:a16="http://schemas.microsoft.com/office/drawing/2014/main" id="{2ACDE1B0-95C3-2D44-8272-ACEC197FA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356B7-F702-404E-9AE3-4C61EDCB78A8}"/>
              </a:ext>
            </a:extLst>
          </p:cNvPr>
          <p:cNvSpPr>
            <a:spLocks noGrp="1"/>
          </p:cNvSpPr>
          <p:nvPr>
            <p:ph type="sldNum" sz="quarter" idx="12"/>
          </p:nvPr>
        </p:nvSpPr>
        <p:spPr/>
        <p:txBody>
          <a:bodyPr/>
          <a:lstStyle/>
          <a:p>
            <a:fld id="{7A8E518C-DAA9-7C4D-BFBC-6C2B2D8BEFDD}" type="slidenum">
              <a:rPr lang="en-US" smtClean="0"/>
              <a:t>‹#›</a:t>
            </a:fld>
            <a:endParaRPr lang="en-US"/>
          </a:p>
        </p:txBody>
      </p:sp>
    </p:spTree>
    <p:extLst>
      <p:ext uri="{BB962C8B-B14F-4D97-AF65-F5344CB8AC3E}">
        <p14:creationId xmlns:p14="http://schemas.microsoft.com/office/powerpoint/2010/main" val="36832986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3E83-CAD5-B541-B469-0C4209AE8C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BB48F-B820-2E47-BA16-9251A91A27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454054-F899-844E-AB2B-4E5ABB468D0D}"/>
              </a:ext>
            </a:extLst>
          </p:cNvPr>
          <p:cNvSpPr>
            <a:spLocks noGrp="1"/>
          </p:cNvSpPr>
          <p:nvPr>
            <p:ph type="dt" sz="half" idx="10"/>
          </p:nvPr>
        </p:nvSpPr>
        <p:spPr/>
        <p:txBody>
          <a:bodyPr/>
          <a:lstStyle/>
          <a:p>
            <a:fld id="{32255015-82B1-CE40-9E55-B11837CA8639}" type="datetimeFigureOut">
              <a:rPr lang="en-US" smtClean="0"/>
              <a:t>11/29/2023</a:t>
            </a:fld>
            <a:endParaRPr lang="en-US"/>
          </a:p>
        </p:txBody>
      </p:sp>
      <p:sp>
        <p:nvSpPr>
          <p:cNvPr id="5" name="Footer Placeholder 4">
            <a:extLst>
              <a:ext uri="{FF2B5EF4-FFF2-40B4-BE49-F238E27FC236}">
                <a16:creationId xmlns:a16="http://schemas.microsoft.com/office/drawing/2014/main" id="{FD4305CE-C3D5-D842-A500-F3891DC8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84264-44D1-A549-8E42-0AEF5C457981}"/>
              </a:ext>
            </a:extLst>
          </p:cNvPr>
          <p:cNvSpPr>
            <a:spLocks noGrp="1"/>
          </p:cNvSpPr>
          <p:nvPr>
            <p:ph type="sldNum" sz="quarter" idx="12"/>
          </p:nvPr>
        </p:nvSpPr>
        <p:spPr/>
        <p:txBody>
          <a:bodyPr/>
          <a:lstStyle/>
          <a:p>
            <a:fld id="{7A8E518C-DAA9-7C4D-BFBC-6C2B2D8BEFDD}" type="slidenum">
              <a:rPr lang="en-US" smtClean="0"/>
              <a:t>‹#›</a:t>
            </a:fld>
            <a:endParaRPr lang="en-US"/>
          </a:p>
        </p:txBody>
      </p:sp>
    </p:spTree>
    <p:extLst>
      <p:ext uri="{BB962C8B-B14F-4D97-AF65-F5344CB8AC3E}">
        <p14:creationId xmlns:p14="http://schemas.microsoft.com/office/powerpoint/2010/main" val="31070707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7E19-5DAF-EB46-A63D-428126CC39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59F259-DF57-5E4B-A0D2-0FC9408768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B9C82-9350-504D-BC79-7FE4C33FEE50}"/>
              </a:ext>
            </a:extLst>
          </p:cNvPr>
          <p:cNvSpPr>
            <a:spLocks noGrp="1"/>
          </p:cNvSpPr>
          <p:nvPr>
            <p:ph type="dt" sz="half" idx="10"/>
          </p:nvPr>
        </p:nvSpPr>
        <p:spPr/>
        <p:txBody>
          <a:bodyPr/>
          <a:lstStyle/>
          <a:p>
            <a:fld id="{38D0006B-FF4C-F94E-9CAB-0832BD6C648D}" type="datetimeFigureOut">
              <a:rPr lang="en-US" smtClean="0"/>
              <a:t>11/29/2023</a:t>
            </a:fld>
            <a:endParaRPr lang="en-US"/>
          </a:p>
        </p:txBody>
      </p:sp>
      <p:sp>
        <p:nvSpPr>
          <p:cNvPr id="5" name="Footer Placeholder 4">
            <a:extLst>
              <a:ext uri="{FF2B5EF4-FFF2-40B4-BE49-F238E27FC236}">
                <a16:creationId xmlns:a16="http://schemas.microsoft.com/office/drawing/2014/main" id="{E98E47A7-EFC2-6C4B-8D9B-E6FF91209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0EFE4-D47A-7F45-86A7-95AC229EF1DE}"/>
              </a:ext>
            </a:extLst>
          </p:cNvPr>
          <p:cNvSpPr>
            <a:spLocks noGrp="1"/>
          </p:cNvSpPr>
          <p:nvPr>
            <p:ph type="sldNum" sz="quarter" idx="12"/>
          </p:nvPr>
        </p:nvSpPr>
        <p:spPr/>
        <p:txBody>
          <a:bodyPr/>
          <a:lstStyle/>
          <a:p>
            <a:fld id="{5FCCF46A-F059-FE4A-88B6-EAE90DE3F7D8}" type="slidenum">
              <a:rPr lang="en-US" smtClean="0"/>
              <a:t>‹#›</a:t>
            </a:fld>
            <a:endParaRPr lang="en-US"/>
          </a:p>
        </p:txBody>
      </p:sp>
    </p:spTree>
    <p:extLst>
      <p:ext uri="{BB962C8B-B14F-4D97-AF65-F5344CB8AC3E}">
        <p14:creationId xmlns:p14="http://schemas.microsoft.com/office/powerpoint/2010/main" val="5171743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62B4-8BF4-384D-9CC2-8E5FD92F81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DCE97D-41F3-2647-B665-6BB55F7560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F88063-48DB-5D49-AA8A-5F018011C77D}"/>
              </a:ext>
            </a:extLst>
          </p:cNvPr>
          <p:cNvSpPr>
            <a:spLocks noGrp="1"/>
          </p:cNvSpPr>
          <p:nvPr>
            <p:ph type="dt" sz="half" idx="10"/>
          </p:nvPr>
        </p:nvSpPr>
        <p:spPr/>
        <p:txBody>
          <a:bodyPr/>
          <a:lstStyle/>
          <a:p>
            <a:fld id="{38D0006B-FF4C-F94E-9CAB-0832BD6C648D}" type="datetimeFigureOut">
              <a:rPr lang="en-US" smtClean="0"/>
              <a:t>11/29/2023</a:t>
            </a:fld>
            <a:endParaRPr lang="en-US"/>
          </a:p>
        </p:txBody>
      </p:sp>
      <p:sp>
        <p:nvSpPr>
          <p:cNvPr id="5" name="Footer Placeholder 4">
            <a:extLst>
              <a:ext uri="{FF2B5EF4-FFF2-40B4-BE49-F238E27FC236}">
                <a16:creationId xmlns:a16="http://schemas.microsoft.com/office/drawing/2014/main" id="{42AD3329-4450-324D-80B7-C08DE256D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12B5C-8B7E-524B-A17B-1A9AA349AB67}"/>
              </a:ext>
            </a:extLst>
          </p:cNvPr>
          <p:cNvSpPr>
            <a:spLocks noGrp="1"/>
          </p:cNvSpPr>
          <p:nvPr>
            <p:ph type="sldNum" sz="quarter" idx="12"/>
          </p:nvPr>
        </p:nvSpPr>
        <p:spPr/>
        <p:txBody>
          <a:bodyPr/>
          <a:lstStyle/>
          <a:p>
            <a:fld id="{5FCCF46A-F059-FE4A-88B6-EAE90DE3F7D8}" type="slidenum">
              <a:rPr lang="en-US" smtClean="0"/>
              <a:t>‹#›</a:t>
            </a:fld>
            <a:endParaRPr lang="en-US"/>
          </a:p>
        </p:txBody>
      </p:sp>
    </p:spTree>
    <p:extLst>
      <p:ext uri="{BB962C8B-B14F-4D97-AF65-F5344CB8AC3E}">
        <p14:creationId xmlns:p14="http://schemas.microsoft.com/office/powerpoint/2010/main" val="185651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8831-1F4C-954F-913C-E0C80E8E2D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A2F7D5-3CA4-6444-8A4C-25C0CBA56D48}"/>
              </a:ext>
            </a:extLst>
          </p:cNvPr>
          <p:cNvSpPr>
            <a:spLocks noGrp="1"/>
          </p:cNvSpPr>
          <p:nvPr>
            <p:ph type="dt" sz="half" idx="10"/>
          </p:nvPr>
        </p:nvSpPr>
        <p:spPr/>
        <p:txBody>
          <a:bodyPr/>
          <a:lstStyle/>
          <a:p>
            <a:fld id="{6848A72D-9C13-3845-9F4B-A35F4A329CC4}" type="datetimeFigureOut">
              <a:rPr lang="en-US" smtClean="0"/>
              <a:t>11/29/2023</a:t>
            </a:fld>
            <a:endParaRPr lang="en-US"/>
          </a:p>
        </p:txBody>
      </p:sp>
      <p:sp>
        <p:nvSpPr>
          <p:cNvPr id="4" name="Footer Placeholder 3">
            <a:extLst>
              <a:ext uri="{FF2B5EF4-FFF2-40B4-BE49-F238E27FC236}">
                <a16:creationId xmlns:a16="http://schemas.microsoft.com/office/drawing/2014/main" id="{161EC8C3-C809-E84A-BAE6-7D4D20AC61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88675-58BA-0A47-A27E-AD8FDBC1C764}"/>
              </a:ext>
            </a:extLst>
          </p:cNvPr>
          <p:cNvSpPr>
            <a:spLocks noGrp="1"/>
          </p:cNvSpPr>
          <p:nvPr>
            <p:ph type="sldNum" sz="quarter" idx="12"/>
          </p:nvPr>
        </p:nvSpPr>
        <p:spPr/>
        <p:txBody>
          <a:bodyPr/>
          <a:lstStyle/>
          <a:p>
            <a:fld id="{93CD17BA-671A-E143-85E0-AE359D1B9B63}" type="slidenum">
              <a:rPr lang="en-US" smtClean="0"/>
              <a:t>‹#›</a:t>
            </a:fld>
            <a:endParaRPr lang="en-US"/>
          </a:p>
        </p:txBody>
      </p:sp>
    </p:spTree>
    <p:extLst>
      <p:ext uri="{BB962C8B-B14F-4D97-AF65-F5344CB8AC3E}">
        <p14:creationId xmlns:p14="http://schemas.microsoft.com/office/powerpoint/2010/main" val="4193318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B2DA47-3F7F-4F41-BC99-5C0996EBD86E}"/>
              </a:ext>
            </a:extLst>
          </p:cNvPr>
          <p:cNvSpPr>
            <a:spLocks noGrp="1"/>
          </p:cNvSpPr>
          <p:nvPr>
            <p:ph type="dt" sz="half" idx="10"/>
          </p:nvPr>
        </p:nvSpPr>
        <p:spPr/>
        <p:txBody>
          <a:bodyPr/>
          <a:lstStyle/>
          <a:p>
            <a:fld id="{6848A72D-9C13-3845-9F4B-A35F4A329CC4}" type="datetimeFigureOut">
              <a:rPr lang="en-US" smtClean="0"/>
              <a:t>11/29/2023</a:t>
            </a:fld>
            <a:endParaRPr lang="en-US"/>
          </a:p>
        </p:txBody>
      </p:sp>
      <p:sp>
        <p:nvSpPr>
          <p:cNvPr id="3" name="Footer Placeholder 2">
            <a:extLst>
              <a:ext uri="{FF2B5EF4-FFF2-40B4-BE49-F238E27FC236}">
                <a16:creationId xmlns:a16="http://schemas.microsoft.com/office/drawing/2014/main" id="{2D4BB528-6228-3447-A5C5-0F5E97FB8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6566FA-55B0-D74F-A9E4-D06082A0B9EB}"/>
              </a:ext>
            </a:extLst>
          </p:cNvPr>
          <p:cNvSpPr>
            <a:spLocks noGrp="1"/>
          </p:cNvSpPr>
          <p:nvPr>
            <p:ph type="sldNum" sz="quarter" idx="12"/>
          </p:nvPr>
        </p:nvSpPr>
        <p:spPr/>
        <p:txBody>
          <a:bodyPr/>
          <a:lstStyle/>
          <a:p>
            <a:fld id="{93CD17BA-671A-E143-85E0-AE359D1B9B63}" type="slidenum">
              <a:rPr lang="en-US" smtClean="0"/>
              <a:t>‹#›</a:t>
            </a:fld>
            <a:endParaRPr lang="en-US"/>
          </a:p>
        </p:txBody>
      </p:sp>
    </p:spTree>
    <p:extLst>
      <p:ext uri="{BB962C8B-B14F-4D97-AF65-F5344CB8AC3E}">
        <p14:creationId xmlns:p14="http://schemas.microsoft.com/office/powerpoint/2010/main" val="3827230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96FB-F701-5C42-A0E0-EE06954859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0DA32B-601E-3542-8F74-ACEA659815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144306-66EA-4446-ACA8-0E616148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D039F5-2203-E64E-86C6-ACF98BDA513F}"/>
              </a:ext>
            </a:extLst>
          </p:cNvPr>
          <p:cNvSpPr>
            <a:spLocks noGrp="1"/>
          </p:cNvSpPr>
          <p:nvPr>
            <p:ph type="dt" sz="half" idx="10"/>
          </p:nvPr>
        </p:nvSpPr>
        <p:spPr/>
        <p:txBody>
          <a:bodyPr/>
          <a:lstStyle/>
          <a:p>
            <a:fld id="{6848A72D-9C13-3845-9F4B-A35F4A329CC4}" type="datetimeFigureOut">
              <a:rPr lang="en-US" smtClean="0"/>
              <a:t>11/29/2023</a:t>
            </a:fld>
            <a:endParaRPr lang="en-US"/>
          </a:p>
        </p:txBody>
      </p:sp>
      <p:sp>
        <p:nvSpPr>
          <p:cNvPr id="6" name="Footer Placeholder 5">
            <a:extLst>
              <a:ext uri="{FF2B5EF4-FFF2-40B4-BE49-F238E27FC236}">
                <a16:creationId xmlns:a16="http://schemas.microsoft.com/office/drawing/2014/main" id="{D92EC6D5-7281-AA44-8216-1539A4E65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A48DD-5034-D846-8BF8-97C4267FFBEF}"/>
              </a:ext>
            </a:extLst>
          </p:cNvPr>
          <p:cNvSpPr>
            <a:spLocks noGrp="1"/>
          </p:cNvSpPr>
          <p:nvPr>
            <p:ph type="sldNum" sz="quarter" idx="12"/>
          </p:nvPr>
        </p:nvSpPr>
        <p:spPr/>
        <p:txBody>
          <a:bodyPr/>
          <a:lstStyle/>
          <a:p>
            <a:fld id="{93CD17BA-671A-E143-85E0-AE359D1B9B63}" type="slidenum">
              <a:rPr lang="en-US" smtClean="0"/>
              <a:t>‹#›</a:t>
            </a:fld>
            <a:endParaRPr lang="en-US"/>
          </a:p>
        </p:txBody>
      </p:sp>
    </p:spTree>
    <p:extLst>
      <p:ext uri="{BB962C8B-B14F-4D97-AF65-F5344CB8AC3E}">
        <p14:creationId xmlns:p14="http://schemas.microsoft.com/office/powerpoint/2010/main" val="43702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FACA-E443-A54E-A20F-CFF7D43AEB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1CA7E2-79AC-8A4A-AC53-2014992C88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9321F-6940-9640-AA0F-EC84D9918E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5D34D-975C-3842-BEC8-8934A9A16036}"/>
              </a:ext>
            </a:extLst>
          </p:cNvPr>
          <p:cNvSpPr>
            <a:spLocks noGrp="1"/>
          </p:cNvSpPr>
          <p:nvPr>
            <p:ph type="dt" sz="half" idx="10"/>
          </p:nvPr>
        </p:nvSpPr>
        <p:spPr/>
        <p:txBody>
          <a:bodyPr/>
          <a:lstStyle/>
          <a:p>
            <a:fld id="{6848A72D-9C13-3845-9F4B-A35F4A329CC4}" type="datetimeFigureOut">
              <a:rPr lang="en-US" smtClean="0"/>
              <a:t>11/29/2023</a:t>
            </a:fld>
            <a:endParaRPr lang="en-US"/>
          </a:p>
        </p:txBody>
      </p:sp>
      <p:sp>
        <p:nvSpPr>
          <p:cNvPr id="6" name="Footer Placeholder 5">
            <a:extLst>
              <a:ext uri="{FF2B5EF4-FFF2-40B4-BE49-F238E27FC236}">
                <a16:creationId xmlns:a16="http://schemas.microsoft.com/office/drawing/2014/main" id="{4CAD1DA5-9058-5A4B-876A-C319679B9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295CF-84B4-5C4B-AD06-7A535F591D3E}"/>
              </a:ext>
            </a:extLst>
          </p:cNvPr>
          <p:cNvSpPr>
            <a:spLocks noGrp="1"/>
          </p:cNvSpPr>
          <p:nvPr>
            <p:ph type="sldNum" sz="quarter" idx="12"/>
          </p:nvPr>
        </p:nvSpPr>
        <p:spPr/>
        <p:txBody>
          <a:bodyPr/>
          <a:lstStyle/>
          <a:p>
            <a:fld id="{93CD17BA-671A-E143-85E0-AE359D1B9B63}" type="slidenum">
              <a:rPr lang="en-US" smtClean="0"/>
              <a:t>‹#›</a:t>
            </a:fld>
            <a:endParaRPr lang="en-US"/>
          </a:p>
        </p:txBody>
      </p:sp>
    </p:spTree>
    <p:extLst>
      <p:ext uri="{BB962C8B-B14F-4D97-AF65-F5344CB8AC3E}">
        <p14:creationId xmlns:p14="http://schemas.microsoft.com/office/powerpoint/2010/main" val="240535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1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18.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E55CA9-2F5A-3147-A1E8-A0C5EAAF8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7AC67-1286-5940-8D25-DC037A04CA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3877C-D4D9-5A42-9BC9-B4A4A45FEF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8A72D-9C13-3845-9F4B-A35F4A329CC4}" type="datetimeFigureOut">
              <a:rPr lang="en-US" smtClean="0"/>
              <a:t>11/29/2023</a:t>
            </a:fld>
            <a:endParaRPr lang="en-US"/>
          </a:p>
        </p:txBody>
      </p:sp>
      <p:sp>
        <p:nvSpPr>
          <p:cNvPr id="5" name="Footer Placeholder 4">
            <a:extLst>
              <a:ext uri="{FF2B5EF4-FFF2-40B4-BE49-F238E27FC236}">
                <a16:creationId xmlns:a16="http://schemas.microsoft.com/office/drawing/2014/main" id="{DA03003D-C32E-A640-8E7C-87C00E6214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344317-6B15-DD44-9D5A-2599F6304A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D17BA-671A-E143-85E0-AE359D1B9B63}" type="slidenum">
              <a:rPr lang="en-US" smtClean="0"/>
              <a:t>‹#›</a:t>
            </a:fld>
            <a:endParaRPr lang="en-US"/>
          </a:p>
        </p:txBody>
      </p:sp>
    </p:spTree>
    <p:extLst>
      <p:ext uri="{BB962C8B-B14F-4D97-AF65-F5344CB8AC3E}">
        <p14:creationId xmlns:p14="http://schemas.microsoft.com/office/powerpoint/2010/main" val="4265184541"/>
      </p:ext>
    </p:extLst>
  </p:cSld>
  <p:clrMap bg1="lt1" tx1="dk1" bg2="lt2" tx2="dk2" accent1="accent1" accent2="accent2" accent3="accent3" accent4="accent4" accent5="accent5" accent6="accent6" hlink="hlink" folHlink="folHlink"/>
  <p:sldLayoutIdLst>
    <p:sldLayoutId id="2147483678" r:id="rId1"/>
    <p:sldLayoutId id="214748366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3F8C59-6A08-D741-9AF4-511E567D26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7D1CB3-0B15-B546-9D6F-408CDF037C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A44FD-AFF5-3C49-99D1-5250769B8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8B9870-2D61-4947-A1A8-698E751CF8C7}" type="datetimeFigureOut">
              <a:rPr lang="en-US" smtClean="0"/>
              <a:t>11/29/2023</a:t>
            </a:fld>
            <a:endParaRPr lang="en-US"/>
          </a:p>
        </p:txBody>
      </p:sp>
      <p:sp>
        <p:nvSpPr>
          <p:cNvPr id="5" name="Footer Placeholder 4">
            <a:extLst>
              <a:ext uri="{FF2B5EF4-FFF2-40B4-BE49-F238E27FC236}">
                <a16:creationId xmlns:a16="http://schemas.microsoft.com/office/drawing/2014/main" id="{472EB8C8-5303-B045-9767-D3D7659B79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CD4623-C1DE-B347-ABFE-2FCD8C7EA0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6190CF-911A-6244-BCE7-30F2C5491DEC}" type="slidenum">
              <a:rPr lang="en-US" smtClean="0"/>
              <a:t>‹#›</a:t>
            </a:fld>
            <a:endParaRPr lang="en-US"/>
          </a:p>
        </p:txBody>
      </p:sp>
    </p:spTree>
    <p:extLst>
      <p:ext uri="{BB962C8B-B14F-4D97-AF65-F5344CB8AC3E}">
        <p14:creationId xmlns:p14="http://schemas.microsoft.com/office/powerpoint/2010/main" val="1607025923"/>
      </p:ext>
    </p:extLst>
  </p:cSld>
  <p:clrMap bg1="lt1" tx1="dk1" bg2="lt2" tx2="dk2" accent1="accent1" accent2="accent2" accent3="accent3" accent4="accent4" accent5="accent5" accent6="accent6" hlink="hlink" folHlink="folHlink"/>
  <p:sldLayoutIdLst>
    <p:sldLayoutId id="2147483684"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03D3C6-92A1-AE43-921E-4C0DE7A77C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27E482-55EB-4148-9957-F3AB1430E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C5D56-DF8C-6E47-84DC-BE093B91A1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37EBF3-0279-1C4B-9A35-9B82A6B819B4}" type="datetimeFigureOut">
              <a:rPr lang="en-US" smtClean="0"/>
              <a:t>11/29/2023</a:t>
            </a:fld>
            <a:endParaRPr lang="en-US"/>
          </a:p>
        </p:txBody>
      </p:sp>
      <p:sp>
        <p:nvSpPr>
          <p:cNvPr id="5" name="Footer Placeholder 4">
            <a:extLst>
              <a:ext uri="{FF2B5EF4-FFF2-40B4-BE49-F238E27FC236}">
                <a16:creationId xmlns:a16="http://schemas.microsoft.com/office/drawing/2014/main" id="{3E9FB2E5-A452-9B44-93C9-D7EFBCDE9C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181DC-002A-6F41-8689-BE330ED5BB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418B9-53FB-B847-BD08-B2CD7E860B6B}" type="slidenum">
              <a:rPr lang="en-US" smtClean="0"/>
              <a:t>‹#›</a:t>
            </a:fld>
            <a:endParaRPr lang="en-US"/>
          </a:p>
        </p:txBody>
      </p:sp>
    </p:spTree>
    <p:extLst>
      <p:ext uri="{BB962C8B-B14F-4D97-AF65-F5344CB8AC3E}">
        <p14:creationId xmlns:p14="http://schemas.microsoft.com/office/powerpoint/2010/main" val="1265149965"/>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D25EC1-DEEC-754F-980E-32D96C8C80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7757DC-E2CD-FE43-844E-771DF74D9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69E47-FB25-DF46-859A-6BC594356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EAE8F-6DDB-4249-A942-CDCD19782E71}" type="datetimeFigureOut">
              <a:rPr lang="en-US" smtClean="0"/>
              <a:t>11/29/2023</a:t>
            </a:fld>
            <a:endParaRPr lang="en-US"/>
          </a:p>
        </p:txBody>
      </p:sp>
      <p:sp>
        <p:nvSpPr>
          <p:cNvPr id="5" name="Footer Placeholder 4">
            <a:extLst>
              <a:ext uri="{FF2B5EF4-FFF2-40B4-BE49-F238E27FC236}">
                <a16:creationId xmlns:a16="http://schemas.microsoft.com/office/drawing/2014/main" id="{D06460F4-BC19-2047-8B3F-858072B59D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5AFA3E-9D6B-334E-B3EE-B95B1CAAF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ACA20-4841-DC49-83FF-0117CEC18197}" type="slidenum">
              <a:rPr lang="en-US" smtClean="0"/>
              <a:t>‹#›</a:t>
            </a:fld>
            <a:endParaRPr lang="en-US"/>
          </a:p>
        </p:txBody>
      </p:sp>
    </p:spTree>
    <p:extLst>
      <p:ext uri="{BB962C8B-B14F-4D97-AF65-F5344CB8AC3E}">
        <p14:creationId xmlns:p14="http://schemas.microsoft.com/office/powerpoint/2010/main" val="48913680"/>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39538-CBE8-0141-8B93-8C090606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D22297-FC11-E840-8383-7B96256CCA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F436A-292D-C54B-97EB-F104847943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BFB49-6FC6-094A-8B85-63D4DD8D8602}" type="datetimeFigureOut">
              <a:rPr lang="en-US" smtClean="0"/>
              <a:t>11/29/2023</a:t>
            </a:fld>
            <a:endParaRPr lang="en-US"/>
          </a:p>
        </p:txBody>
      </p:sp>
      <p:sp>
        <p:nvSpPr>
          <p:cNvPr id="5" name="Footer Placeholder 4">
            <a:extLst>
              <a:ext uri="{FF2B5EF4-FFF2-40B4-BE49-F238E27FC236}">
                <a16:creationId xmlns:a16="http://schemas.microsoft.com/office/drawing/2014/main" id="{3C99D3B6-EE4E-C24C-A8C9-DCF40233E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F072C2-A360-C64A-B4F7-8C223B7F49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BEEFCC-614D-D846-BE4F-0949D7569C60}" type="slidenum">
              <a:rPr lang="en-US" smtClean="0"/>
              <a:t>‹#›</a:t>
            </a:fld>
            <a:endParaRPr lang="en-US"/>
          </a:p>
        </p:txBody>
      </p:sp>
    </p:spTree>
    <p:extLst>
      <p:ext uri="{BB962C8B-B14F-4D97-AF65-F5344CB8AC3E}">
        <p14:creationId xmlns:p14="http://schemas.microsoft.com/office/powerpoint/2010/main" val="2930523313"/>
      </p:ext>
    </p:extLst>
  </p:cSld>
  <p:clrMap bg1="lt1" tx1="dk1" bg2="lt2" tx2="dk2" accent1="accent1" accent2="accent2" accent3="accent3" accent4="accent4" accent5="accent5" accent6="accent6" hlink="hlink" folHlink="folHlink"/>
  <p:sldLayoutIdLst>
    <p:sldLayoutId id="2147483688"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AB6FE3-C4A2-2C49-89D4-4C5B902E10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51CC5F-C0A0-6546-A5A8-7D1B28618C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9918D2-4365-4D4E-9D52-539156F8BF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EABD4B-9CF0-BB4E-9F18-479280D68D1D}" type="datetimeFigureOut">
              <a:rPr lang="en-US" smtClean="0"/>
              <a:t>11/29/2023</a:t>
            </a:fld>
            <a:endParaRPr lang="en-US"/>
          </a:p>
        </p:txBody>
      </p:sp>
      <p:sp>
        <p:nvSpPr>
          <p:cNvPr id="5" name="Footer Placeholder 4">
            <a:extLst>
              <a:ext uri="{FF2B5EF4-FFF2-40B4-BE49-F238E27FC236}">
                <a16:creationId xmlns:a16="http://schemas.microsoft.com/office/drawing/2014/main" id="{92538C78-1892-9C4A-9CDE-2386030AB0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405281-CC09-964A-B345-232FC8994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C3F5D2-20A3-0346-9E2D-8B38B4B31D53}" type="slidenum">
              <a:rPr lang="en-US" smtClean="0"/>
              <a:t>‹#›</a:t>
            </a:fld>
            <a:endParaRPr lang="en-US"/>
          </a:p>
        </p:txBody>
      </p:sp>
    </p:spTree>
    <p:extLst>
      <p:ext uri="{BB962C8B-B14F-4D97-AF65-F5344CB8AC3E}">
        <p14:creationId xmlns:p14="http://schemas.microsoft.com/office/powerpoint/2010/main" val="2519183179"/>
      </p:ext>
    </p:extLst>
  </p:cSld>
  <p:clrMap bg1="lt1" tx1="dk1" bg2="lt2" tx2="dk2" accent1="accent1" accent2="accent2" accent3="accent3" accent4="accent4" accent5="accent5" accent6="accent6" hlink="hlink" folHlink="folHlink"/>
  <p:sldLayoutIdLst>
    <p:sldLayoutId id="2147483691" r:id="rId1"/>
    <p:sldLayoutId id="214748369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6243DF-3C13-2C4E-B599-7EC17FA193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910E77-62BF-7046-81DC-9304C6AAF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4ABD9-7768-9940-BD2E-BBC3334F8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0F23E-1782-EB46-B350-02653647C6F7}" type="datetimeFigureOut">
              <a:rPr lang="en-US" smtClean="0"/>
              <a:t>11/29/2023</a:t>
            </a:fld>
            <a:endParaRPr lang="en-US"/>
          </a:p>
        </p:txBody>
      </p:sp>
      <p:sp>
        <p:nvSpPr>
          <p:cNvPr id="5" name="Footer Placeholder 4">
            <a:extLst>
              <a:ext uri="{FF2B5EF4-FFF2-40B4-BE49-F238E27FC236}">
                <a16:creationId xmlns:a16="http://schemas.microsoft.com/office/drawing/2014/main" id="{17C9756E-2059-5549-882F-E48371D48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017AFA-00A4-AA4E-8095-DE9459B4F6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96306-4F12-B745-A53C-ADBCDF9C6266}" type="slidenum">
              <a:rPr lang="en-US" smtClean="0"/>
              <a:t>‹#›</a:t>
            </a:fld>
            <a:endParaRPr lang="en-US"/>
          </a:p>
        </p:txBody>
      </p:sp>
    </p:spTree>
    <p:extLst>
      <p:ext uri="{BB962C8B-B14F-4D97-AF65-F5344CB8AC3E}">
        <p14:creationId xmlns:p14="http://schemas.microsoft.com/office/powerpoint/2010/main" val="1941302611"/>
      </p:ext>
    </p:extLst>
  </p:cSld>
  <p:clrMap bg1="lt1" tx1="dk1" bg2="lt2" tx2="dk2" accent1="accent1" accent2="accent2" accent3="accent3" accent4="accent4" accent5="accent5" accent6="accent6" hlink="hlink" folHlink="folHlink"/>
  <p:sldLayoutIdLst>
    <p:sldLayoutId id="2147483703"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F422AC-4E8D-D149-8769-5D1B8D54B3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3DB24A-BA3B-9D42-96AA-65A0FB2583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355A21-7562-A349-938A-D349791D00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5AC8A-6422-034F-9A16-FD1740D8FD70}" type="datetimeFigureOut">
              <a:rPr lang="en-US" smtClean="0"/>
              <a:t>11/29/2023</a:t>
            </a:fld>
            <a:endParaRPr lang="en-US"/>
          </a:p>
        </p:txBody>
      </p:sp>
      <p:sp>
        <p:nvSpPr>
          <p:cNvPr id="5" name="Footer Placeholder 4">
            <a:extLst>
              <a:ext uri="{FF2B5EF4-FFF2-40B4-BE49-F238E27FC236}">
                <a16:creationId xmlns:a16="http://schemas.microsoft.com/office/drawing/2014/main" id="{8D9E4DA6-5A6B-4047-ACD1-F7DD6BE6D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955833-CBB5-B743-94EA-E4680DD4BF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DAB9F-F283-4D4B-8730-7B66C7A0AA05}" type="slidenum">
              <a:rPr lang="en-US" smtClean="0"/>
              <a:t>‹#›</a:t>
            </a:fld>
            <a:endParaRPr lang="en-US"/>
          </a:p>
        </p:txBody>
      </p:sp>
    </p:spTree>
    <p:extLst>
      <p:ext uri="{BB962C8B-B14F-4D97-AF65-F5344CB8AC3E}">
        <p14:creationId xmlns:p14="http://schemas.microsoft.com/office/powerpoint/2010/main" val="2354898883"/>
      </p:ext>
    </p:extLst>
  </p:cSld>
  <p:clrMap bg1="lt1" tx1="dk1" bg2="lt2" tx2="dk2" accent1="accent1" accent2="accent2" accent3="accent3" accent4="accent4" accent5="accent5" accent6="accent6" hlink="hlink" folHlink="folHlink"/>
  <p:sldLayoutIdLst>
    <p:sldLayoutId id="2147483706" r:id="rId1"/>
    <p:sldLayoutId id="214748370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5EC73-4368-CD46-8A1C-7CCE2671C6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94459-3A0C-4C47-973F-D51C967F4A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ACF08-D028-8049-954F-A9D007E17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2C91E-F025-B644-A834-1B8B25E92294}" type="datetimeFigureOut">
              <a:rPr lang="en-US" smtClean="0"/>
              <a:t>11/29/2023</a:t>
            </a:fld>
            <a:endParaRPr lang="en-US"/>
          </a:p>
        </p:txBody>
      </p:sp>
      <p:sp>
        <p:nvSpPr>
          <p:cNvPr id="5" name="Footer Placeholder 4">
            <a:extLst>
              <a:ext uri="{FF2B5EF4-FFF2-40B4-BE49-F238E27FC236}">
                <a16:creationId xmlns:a16="http://schemas.microsoft.com/office/drawing/2014/main" id="{DBC5B3B9-7732-C344-BD35-4139DEBBCD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E5ABF9-6B52-7443-862E-C6210743E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F465FE-E19C-3D4A-BF22-9B76AC4D7610}" type="slidenum">
              <a:rPr lang="en-US" smtClean="0"/>
              <a:t>‹#›</a:t>
            </a:fld>
            <a:endParaRPr lang="en-US"/>
          </a:p>
        </p:txBody>
      </p:sp>
    </p:spTree>
    <p:extLst>
      <p:ext uri="{BB962C8B-B14F-4D97-AF65-F5344CB8AC3E}">
        <p14:creationId xmlns:p14="http://schemas.microsoft.com/office/powerpoint/2010/main" val="2418644005"/>
      </p:ext>
    </p:extLst>
  </p:cSld>
  <p:clrMap bg1="lt1" tx1="dk1" bg2="lt2" tx2="dk2" accent1="accent1" accent2="accent2" accent3="accent3" accent4="accent4" accent5="accent5" accent6="accent6" hlink="hlink" folHlink="folHlink"/>
  <p:sldLayoutIdLst>
    <p:sldLayoutId id="2147483709" r:id="rId1"/>
    <p:sldLayoutId id="214748370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5E6D99-3328-4546-8EA6-B425BEADCD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1ED8C5-DADC-7447-B39A-27DB8A58A9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68C18-C023-4D46-9778-1F58FFD06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55015-82B1-CE40-9E55-B11837CA8639}" type="datetimeFigureOut">
              <a:rPr lang="en-US" smtClean="0"/>
              <a:t>11/29/2023</a:t>
            </a:fld>
            <a:endParaRPr lang="en-US"/>
          </a:p>
        </p:txBody>
      </p:sp>
      <p:sp>
        <p:nvSpPr>
          <p:cNvPr id="5" name="Footer Placeholder 4">
            <a:extLst>
              <a:ext uri="{FF2B5EF4-FFF2-40B4-BE49-F238E27FC236}">
                <a16:creationId xmlns:a16="http://schemas.microsoft.com/office/drawing/2014/main" id="{9F35E45E-6C6D-3645-987A-3767B28C6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0D5F9D-6F92-C641-99B4-B242E4EAE3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8E518C-DAA9-7C4D-BFBC-6C2B2D8BEFDD}" type="slidenum">
              <a:rPr lang="en-US" smtClean="0"/>
              <a:t>‹#›</a:t>
            </a:fld>
            <a:endParaRPr lang="en-US"/>
          </a:p>
        </p:txBody>
      </p:sp>
    </p:spTree>
    <p:extLst>
      <p:ext uri="{BB962C8B-B14F-4D97-AF65-F5344CB8AC3E}">
        <p14:creationId xmlns:p14="http://schemas.microsoft.com/office/powerpoint/2010/main" val="1026599561"/>
      </p:ext>
    </p:extLst>
  </p:cSld>
  <p:clrMap bg1="lt1" tx1="dk1" bg2="lt2" tx2="dk2" accent1="accent1" accent2="accent2" accent3="accent3" accent4="accent4" accent5="accent5" accent6="accent6" hlink="hlink" folHlink="folHlink"/>
  <p:sldLayoutIdLst>
    <p:sldLayoutId id="2147483721"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791948-5291-5A4B-9A50-9A524235C8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62FC33-A062-4B47-B521-DFCDA7FD46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A058D-AD25-884C-8F37-8810BBE3BD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0006B-FF4C-F94E-9CAB-0832BD6C648D}" type="datetimeFigureOut">
              <a:rPr lang="en-US" smtClean="0"/>
              <a:t>11/29/2023</a:t>
            </a:fld>
            <a:endParaRPr lang="en-US"/>
          </a:p>
        </p:txBody>
      </p:sp>
      <p:sp>
        <p:nvSpPr>
          <p:cNvPr id="5" name="Footer Placeholder 4">
            <a:extLst>
              <a:ext uri="{FF2B5EF4-FFF2-40B4-BE49-F238E27FC236}">
                <a16:creationId xmlns:a16="http://schemas.microsoft.com/office/drawing/2014/main" id="{6F28F7F5-D1F7-7143-A2D9-9BE6C9C8A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BB0A87-0658-6643-9CB4-7FEB6504A6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CF46A-F059-FE4A-88B6-EAE90DE3F7D8}" type="slidenum">
              <a:rPr lang="en-US" smtClean="0"/>
              <a:t>‹#›</a:t>
            </a:fld>
            <a:endParaRPr lang="en-US"/>
          </a:p>
        </p:txBody>
      </p:sp>
    </p:spTree>
    <p:extLst>
      <p:ext uri="{BB962C8B-B14F-4D97-AF65-F5344CB8AC3E}">
        <p14:creationId xmlns:p14="http://schemas.microsoft.com/office/powerpoint/2010/main" val="2434184306"/>
      </p:ext>
    </p:extLst>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69FF44-3D6A-2941-B452-29E2C18F6F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BCCB8B-8B94-4640-B0B7-F20ABAFCC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210C1-11B6-FF43-B13A-31A07CA12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E40F4E-9A5D-C94C-8F53-1E2FCC97FD55}" type="datetimeFigureOut">
              <a:rPr lang="en-US" smtClean="0"/>
              <a:t>11/29/2023</a:t>
            </a:fld>
            <a:endParaRPr lang="en-US"/>
          </a:p>
        </p:txBody>
      </p:sp>
      <p:sp>
        <p:nvSpPr>
          <p:cNvPr id="5" name="Footer Placeholder 4">
            <a:extLst>
              <a:ext uri="{FF2B5EF4-FFF2-40B4-BE49-F238E27FC236}">
                <a16:creationId xmlns:a16="http://schemas.microsoft.com/office/drawing/2014/main" id="{5049533A-80C7-E34F-80D5-D360C4E22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9C48FA-9312-9440-AF01-F72106B172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2F691-C5C7-4346-8A38-2C178D5766E4}" type="slidenum">
              <a:rPr lang="en-US" smtClean="0"/>
              <a:t>‹#›</a:t>
            </a:fld>
            <a:endParaRPr lang="en-US"/>
          </a:p>
        </p:txBody>
      </p:sp>
    </p:spTree>
    <p:extLst>
      <p:ext uri="{BB962C8B-B14F-4D97-AF65-F5344CB8AC3E}">
        <p14:creationId xmlns:p14="http://schemas.microsoft.com/office/powerpoint/2010/main" val="2069826738"/>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8675D2-45B6-DE44-AA4F-D1E95BD197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C15579-FD5A-4349-9FFF-819880EF50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97AE2-056F-C044-BF0F-CBD10DB10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0FC9D-86C6-FE41-AD1F-B79465036EAA}" type="datetimeFigureOut">
              <a:rPr lang="en-US" smtClean="0"/>
              <a:t>11/29/2023</a:t>
            </a:fld>
            <a:endParaRPr lang="en-US"/>
          </a:p>
        </p:txBody>
      </p:sp>
      <p:sp>
        <p:nvSpPr>
          <p:cNvPr id="5" name="Footer Placeholder 4">
            <a:extLst>
              <a:ext uri="{FF2B5EF4-FFF2-40B4-BE49-F238E27FC236}">
                <a16:creationId xmlns:a16="http://schemas.microsoft.com/office/drawing/2014/main" id="{7FB67754-E3C0-0B42-9D70-4748099566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EEE804-7A5A-AE44-8D9D-47BBA70E5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B0D05-BC19-3844-8850-C541CEB8A2C8}" type="slidenum">
              <a:rPr lang="en-US" smtClean="0"/>
              <a:t>‹#›</a:t>
            </a:fld>
            <a:endParaRPr lang="en-US"/>
          </a:p>
        </p:txBody>
      </p:sp>
    </p:spTree>
    <p:extLst>
      <p:ext uri="{BB962C8B-B14F-4D97-AF65-F5344CB8AC3E}">
        <p14:creationId xmlns:p14="http://schemas.microsoft.com/office/powerpoint/2010/main" val="28132049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931BB4-B692-884A-8451-5A1510F9C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9317AB-2CA8-6D4B-AB4B-8F82260A0F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8156AD-1631-9841-A536-C08C456706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B2545-CC32-D743-83B1-F64D96D36F7F}" type="datetimeFigureOut">
              <a:rPr lang="en-US" smtClean="0"/>
              <a:t>11/29/2023</a:t>
            </a:fld>
            <a:endParaRPr lang="en-US"/>
          </a:p>
        </p:txBody>
      </p:sp>
      <p:sp>
        <p:nvSpPr>
          <p:cNvPr id="5" name="Footer Placeholder 4">
            <a:extLst>
              <a:ext uri="{FF2B5EF4-FFF2-40B4-BE49-F238E27FC236}">
                <a16:creationId xmlns:a16="http://schemas.microsoft.com/office/drawing/2014/main" id="{56D9223A-9100-D543-8CCD-28EBE6FCE0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7D3DBF-BABB-974F-B5C4-D6A5F49CDE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3F08D-851B-D14D-9786-EF5446025B2F}" type="slidenum">
              <a:rPr lang="en-US" smtClean="0"/>
              <a:t>‹#›</a:t>
            </a:fld>
            <a:endParaRPr lang="en-US"/>
          </a:p>
        </p:txBody>
      </p:sp>
    </p:spTree>
    <p:extLst>
      <p:ext uri="{BB962C8B-B14F-4D97-AF65-F5344CB8AC3E}">
        <p14:creationId xmlns:p14="http://schemas.microsoft.com/office/powerpoint/2010/main" val="4061325680"/>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F7ED3-EF67-7342-8CF3-7CF0E48221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1AE708-4FAB-D348-B6EE-A25D36F7B1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3C31D-3168-F24F-8762-B7CCAEECB5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1E713D-B234-7C4B-A2DE-AF59C2A29C15}" type="datetimeFigureOut">
              <a:rPr lang="en-US" smtClean="0"/>
              <a:t>11/29/2023</a:t>
            </a:fld>
            <a:endParaRPr lang="en-US"/>
          </a:p>
        </p:txBody>
      </p:sp>
      <p:sp>
        <p:nvSpPr>
          <p:cNvPr id="5" name="Footer Placeholder 4">
            <a:extLst>
              <a:ext uri="{FF2B5EF4-FFF2-40B4-BE49-F238E27FC236}">
                <a16:creationId xmlns:a16="http://schemas.microsoft.com/office/drawing/2014/main" id="{4CDFA54F-3C87-8F4B-9394-AE47EC7D6F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A6A083-3C74-974C-92A5-F7BC2C8B62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A1060-56C3-CF46-908B-A04482FE390D}" type="slidenum">
              <a:rPr lang="en-US" smtClean="0"/>
              <a:t>‹#›</a:t>
            </a:fld>
            <a:endParaRPr lang="en-US"/>
          </a:p>
        </p:txBody>
      </p:sp>
    </p:spTree>
    <p:extLst>
      <p:ext uri="{BB962C8B-B14F-4D97-AF65-F5344CB8AC3E}">
        <p14:creationId xmlns:p14="http://schemas.microsoft.com/office/powerpoint/2010/main" val="3905333028"/>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B8572-7E5D-9C46-9ABC-2C1D684DA7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F2AC2-3069-1641-A8F6-D2F083341E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C8452-AF05-C440-9B1B-8A2FBA8323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079013-E5CA-B24A-B88F-37E8D81439B7}" type="datetimeFigureOut">
              <a:rPr lang="en-US" smtClean="0"/>
              <a:t>11/29/2023</a:t>
            </a:fld>
            <a:endParaRPr lang="en-US"/>
          </a:p>
        </p:txBody>
      </p:sp>
      <p:sp>
        <p:nvSpPr>
          <p:cNvPr id="5" name="Footer Placeholder 4">
            <a:extLst>
              <a:ext uri="{FF2B5EF4-FFF2-40B4-BE49-F238E27FC236}">
                <a16:creationId xmlns:a16="http://schemas.microsoft.com/office/drawing/2014/main" id="{9F9832F0-2436-E44A-BFB5-7DE368A1A3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EF2958-68D3-1342-8163-EF5C0F86AF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F1694A-077C-9C42-8F13-D1382EB9B797}" type="slidenum">
              <a:rPr lang="en-US" smtClean="0"/>
              <a:t>‹#›</a:t>
            </a:fld>
            <a:endParaRPr lang="en-US"/>
          </a:p>
        </p:txBody>
      </p:sp>
    </p:spTree>
    <p:extLst>
      <p:ext uri="{BB962C8B-B14F-4D97-AF65-F5344CB8AC3E}">
        <p14:creationId xmlns:p14="http://schemas.microsoft.com/office/powerpoint/2010/main" val="1846017757"/>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F21495-693F-304E-85C8-549953352F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489A3B-92B7-4041-89F8-90E18F51C7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582C0-CFA7-F947-B59C-466C859DCC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A3431-82BD-554C-AB86-905BDC77E177}" type="datetimeFigureOut">
              <a:rPr lang="en-US" smtClean="0"/>
              <a:t>11/29/2023</a:t>
            </a:fld>
            <a:endParaRPr lang="en-US"/>
          </a:p>
        </p:txBody>
      </p:sp>
      <p:sp>
        <p:nvSpPr>
          <p:cNvPr id="5" name="Footer Placeholder 4">
            <a:extLst>
              <a:ext uri="{FF2B5EF4-FFF2-40B4-BE49-F238E27FC236}">
                <a16:creationId xmlns:a16="http://schemas.microsoft.com/office/drawing/2014/main" id="{2FC2A36A-BE1F-4D44-9CF0-B348A16752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8C338C-3E31-9542-9EEA-3A384FFA65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F293F-2AFE-F540-8B10-6B58D136BA5D}" type="slidenum">
              <a:rPr lang="en-US" smtClean="0"/>
              <a:t>‹#›</a:t>
            </a:fld>
            <a:endParaRPr lang="en-US"/>
          </a:p>
        </p:txBody>
      </p:sp>
    </p:spTree>
    <p:extLst>
      <p:ext uri="{BB962C8B-B14F-4D97-AF65-F5344CB8AC3E}">
        <p14:creationId xmlns:p14="http://schemas.microsoft.com/office/powerpoint/2010/main" val="3719285877"/>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A219ED-1092-6449-B7AF-7086E58C2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B19BDA-B8EC-9344-B524-CF7FA7A16F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D8DE6-5540-DE44-B6CD-D6CDE30E21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BB5DAE-141B-8D4A-BE0E-659B5F733E3A}" type="datetimeFigureOut">
              <a:rPr lang="en-US" smtClean="0"/>
              <a:t>11/29/2023</a:t>
            </a:fld>
            <a:endParaRPr lang="en-US"/>
          </a:p>
        </p:txBody>
      </p:sp>
      <p:sp>
        <p:nvSpPr>
          <p:cNvPr id="5" name="Footer Placeholder 4">
            <a:extLst>
              <a:ext uri="{FF2B5EF4-FFF2-40B4-BE49-F238E27FC236}">
                <a16:creationId xmlns:a16="http://schemas.microsoft.com/office/drawing/2014/main" id="{7E260E94-B253-6F45-8F37-F870B351A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AC4BB5-3C02-AA49-A053-27162EB1B6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8C9B78-BACE-714F-BEB7-33DF17F55147}" type="slidenum">
              <a:rPr lang="en-US" smtClean="0"/>
              <a:t>‹#›</a:t>
            </a:fld>
            <a:endParaRPr lang="en-US"/>
          </a:p>
        </p:txBody>
      </p:sp>
    </p:spTree>
    <p:extLst>
      <p:ext uri="{BB962C8B-B14F-4D97-AF65-F5344CB8AC3E}">
        <p14:creationId xmlns:p14="http://schemas.microsoft.com/office/powerpoint/2010/main" val="10818496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9C395E-37DC-CA46-9AC7-39CA753FA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6A8C84-6319-F046-B658-667AB419D0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9779F-185E-1745-A13D-36EDAC26BE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0DD87-A206-B947-AAE1-D32045F44534}" type="datetimeFigureOut">
              <a:rPr lang="en-US" smtClean="0"/>
              <a:t>11/29/2023</a:t>
            </a:fld>
            <a:endParaRPr lang="en-US"/>
          </a:p>
        </p:txBody>
      </p:sp>
      <p:sp>
        <p:nvSpPr>
          <p:cNvPr id="5" name="Footer Placeholder 4">
            <a:extLst>
              <a:ext uri="{FF2B5EF4-FFF2-40B4-BE49-F238E27FC236}">
                <a16:creationId xmlns:a16="http://schemas.microsoft.com/office/drawing/2014/main" id="{7D3A1FB3-CB66-5F45-B881-24FA51962B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74F79-4E2C-1943-8376-BEF2DFC733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0A7A16-18E6-8C48-883F-85A8B963CE28}" type="slidenum">
              <a:rPr lang="en-US" smtClean="0"/>
              <a:t>‹#›</a:t>
            </a:fld>
            <a:endParaRPr lang="en-US"/>
          </a:p>
        </p:txBody>
      </p:sp>
    </p:spTree>
    <p:extLst>
      <p:ext uri="{BB962C8B-B14F-4D97-AF65-F5344CB8AC3E}">
        <p14:creationId xmlns:p14="http://schemas.microsoft.com/office/powerpoint/2010/main" val="1712223700"/>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3" Type="http://schemas.openxmlformats.org/officeDocument/2006/relationships/hyperlink" Target="https://en.wikipedia.org/wiki/Length_extension_attack" TargetMode="External"/><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6.xml.rels><?xml version="1.0" encoding="UTF-8" standalone="yes"?>
<Relationships xmlns="http://schemas.openxmlformats.org/package/2006/relationships"><Relationship Id="rId3" Type="http://schemas.openxmlformats.org/officeDocument/2006/relationships/hyperlink" Target="https://en.wikipedia.org/wiki/Length_extension_attack" TargetMode="External"/><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4.xml.rels><?xml version="1.0" encoding="UTF-8" standalone="yes"?>
<Relationships xmlns="http://schemas.openxmlformats.org/package/2006/relationships"><Relationship Id="rId3" Type="http://schemas.openxmlformats.org/officeDocument/2006/relationships/hyperlink" Target="https://en.wikipedia.org/wiki/Length_extension_attack" TargetMode="External"/><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9.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4.xml"/></Relationships>
</file>

<file path=ppt/slides/_rels/slide1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54.xml"/></Relationships>
</file>

<file path=ppt/slides/_rels/slide1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4.xml"/></Relationships>
</file>

<file path=ppt/slides/_rels/slide1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4.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s://texastechuniversity-my.sharepoint.com/:x:/g/personal/pzambare_ttu_edu/EabAKMjSawVBpwpQUpI3Z7QBwH1MdKvR8Y16hdhzXiPaFw?e=SA8SNp"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datatracker.ietf.org/doc/html/rfc4949"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www.itu.int/rec/dologin_pub.asp?lang=f&amp;id=T-REC-X.800-199103-I!!PDF-E&amp;type=item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texastechuniversity-my.sharepoint.com/:x:/g/personal/pzambare_ttu_edu/EabAKMjSawVBpwpQUpI3Z7QBwH1MdKvR8Y16hdhzXiPaFw?e=SA8SNp" TargetMode="External"/><Relationship Id="rId2" Type="http://schemas.openxmlformats.org/officeDocument/2006/relationships/hyperlink" Target="mailto:Yu.Lin@ttu.edu" TargetMode="Externa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s://nvlpubs.nist.gov/nistpubs/FIPS/NIST.FIPS.197.pdf"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www.nist.gov/cyberframework"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www.nist.gov/news-events/events/2023/02/journey-nist-cybersecurity-framework-csf-20-workshop-2"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hyperlink" Target="http://www.csc.villanova.edu/~mdamian/Past/csc3990fa08/csrs2007/01-pp1-7-MattBlumenthal.pdf" TargetMode="External"/><Relationship Id="rId2" Type="http://schemas.openxmlformats.org/officeDocument/2006/relationships/notesSlide" Target="../notesSlides/notesSlide42.xml"/><Relationship Id="rId1" Type="http://schemas.openxmlformats.org/officeDocument/2006/relationships/slideLayout" Target="../slideLayouts/slideLayout22.xml"/><Relationship Id="rId4" Type="http://schemas.openxmlformats.org/officeDocument/2006/relationships/hyperlink" Target="https://news.stanford.edu/press-releases/2016/03/01/pr-turing-hellman-diffie-030116/"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46.png"/><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2" Type="http://schemas.openxmlformats.org/officeDocument/2006/relationships/hyperlink" Target="https://inst.eecs.berkeley.edu/~cs276/fa20/notes/RSA.pdf" TargetMode="Externa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BD98-8ACF-1A45-B787-A4FF1BFAFE3D}"/>
              </a:ext>
            </a:extLst>
          </p:cNvPr>
          <p:cNvSpPr>
            <a:spLocks noGrp="1"/>
          </p:cNvSpPr>
          <p:nvPr>
            <p:ph type="ctrTitle"/>
          </p:nvPr>
        </p:nvSpPr>
        <p:spPr/>
        <p:txBody>
          <a:bodyPr/>
          <a:lstStyle/>
          <a:p>
            <a:r>
              <a:rPr lang="en-US" dirty="0"/>
              <a:t>Lecture 1</a:t>
            </a:r>
          </a:p>
        </p:txBody>
      </p:sp>
      <p:sp>
        <p:nvSpPr>
          <p:cNvPr id="3" name="Subtitle 2">
            <a:extLst>
              <a:ext uri="{FF2B5EF4-FFF2-40B4-BE49-F238E27FC236}">
                <a16:creationId xmlns:a16="http://schemas.microsoft.com/office/drawing/2014/main" id="{98B39AD3-EDC7-7542-9850-D7B53AE6BC0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4487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EF4A-6843-5049-B9C6-2E3CE378438A}"/>
              </a:ext>
            </a:extLst>
          </p:cNvPr>
          <p:cNvSpPr>
            <a:spLocks noGrp="1"/>
          </p:cNvSpPr>
          <p:nvPr>
            <p:ph type="title"/>
          </p:nvPr>
        </p:nvSpPr>
        <p:spPr/>
        <p:txBody>
          <a:bodyPr/>
          <a:lstStyle/>
          <a:p>
            <a:r>
              <a:rPr lang="en-US" dirty="0"/>
              <a:t>Active attack</a:t>
            </a:r>
          </a:p>
        </p:txBody>
      </p:sp>
      <p:sp>
        <p:nvSpPr>
          <p:cNvPr id="3" name="Content Placeholder 2">
            <a:extLst>
              <a:ext uri="{FF2B5EF4-FFF2-40B4-BE49-F238E27FC236}">
                <a16:creationId xmlns:a16="http://schemas.microsoft.com/office/drawing/2014/main" id="{6452E3A8-9324-B64F-8DDD-92DD6FE4B5D2}"/>
              </a:ext>
            </a:extLst>
          </p:cNvPr>
          <p:cNvSpPr>
            <a:spLocks noGrp="1"/>
          </p:cNvSpPr>
          <p:nvPr>
            <p:ph idx="1"/>
          </p:nvPr>
        </p:nvSpPr>
        <p:spPr/>
        <p:txBody>
          <a:bodyPr/>
          <a:lstStyle/>
          <a:p>
            <a:r>
              <a:rPr lang="en-US" dirty="0"/>
              <a:t>active attack includes:</a:t>
            </a:r>
          </a:p>
          <a:p>
            <a:pPr lvl="1"/>
            <a:r>
              <a:rPr lang="en-US" dirty="0"/>
              <a:t>replay</a:t>
            </a:r>
          </a:p>
          <a:p>
            <a:pPr lvl="1"/>
            <a:r>
              <a:rPr lang="en-US" dirty="0"/>
              <a:t>Modification of messages</a:t>
            </a:r>
          </a:p>
          <a:p>
            <a:pPr lvl="1"/>
            <a:r>
              <a:rPr lang="en-US" dirty="0"/>
              <a:t>Denial of service</a:t>
            </a:r>
          </a:p>
          <a:p>
            <a:pPr lvl="1"/>
            <a:r>
              <a:rPr lang="en-US" dirty="0"/>
              <a:t>Masquerade</a:t>
            </a:r>
          </a:p>
          <a:p>
            <a:pPr marL="457200" lvl="1" indent="0">
              <a:buNone/>
            </a:pPr>
            <a:endParaRPr lang="en-US" dirty="0"/>
          </a:p>
        </p:txBody>
      </p:sp>
    </p:spTree>
    <p:extLst>
      <p:ext uri="{BB962C8B-B14F-4D97-AF65-F5344CB8AC3E}">
        <p14:creationId xmlns:p14="http://schemas.microsoft.com/office/powerpoint/2010/main" val="27205614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DC80-9FC8-7941-86F7-614B648D4BCC}"/>
              </a:ext>
            </a:extLst>
          </p:cNvPr>
          <p:cNvSpPr>
            <a:spLocks noGrp="1"/>
          </p:cNvSpPr>
          <p:nvPr>
            <p:ph type="title"/>
          </p:nvPr>
        </p:nvSpPr>
        <p:spPr/>
        <p:txBody>
          <a:bodyPr/>
          <a:lstStyle/>
          <a:p>
            <a:r>
              <a:rPr lang="en-US" dirty="0"/>
              <a:t>Message encryption</a:t>
            </a:r>
          </a:p>
        </p:txBody>
      </p:sp>
      <p:sp>
        <p:nvSpPr>
          <p:cNvPr id="3" name="Content Placeholder 2">
            <a:extLst>
              <a:ext uri="{FF2B5EF4-FFF2-40B4-BE49-F238E27FC236}">
                <a16:creationId xmlns:a16="http://schemas.microsoft.com/office/drawing/2014/main" id="{410EF0BF-F9B0-7643-99CD-5A1E878ED2AD}"/>
              </a:ext>
            </a:extLst>
          </p:cNvPr>
          <p:cNvSpPr>
            <a:spLocks noGrp="1"/>
          </p:cNvSpPr>
          <p:nvPr>
            <p:ph idx="1"/>
          </p:nvPr>
        </p:nvSpPr>
        <p:spPr/>
        <p:txBody>
          <a:bodyPr/>
          <a:lstStyle/>
          <a:p>
            <a:r>
              <a:rPr lang="en-US" altLang="en-US" dirty="0"/>
              <a:t>Symmetric message encryption by itself also provides a measure of authentication</a:t>
            </a:r>
          </a:p>
          <a:p>
            <a:r>
              <a:rPr lang="en-US" altLang="en-US" dirty="0"/>
              <a:t>if symmetric encryption is used then:</a:t>
            </a:r>
          </a:p>
          <a:p>
            <a:pPr lvl="1"/>
            <a:r>
              <a:rPr lang="en-US" altLang="en-US" dirty="0"/>
              <a:t>receiver knows sender must have created it</a:t>
            </a:r>
          </a:p>
          <a:p>
            <a:pPr lvl="1"/>
            <a:r>
              <a:rPr lang="en-US" altLang="en-US" dirty="0"/>
              <a:t>since only sender and receiver know key used</a:t>
            </a:r>
          </a:p>
          <a:p>
            <a:pPr lvl="1"/>
            <a:r>
              <a:rPr lang="en-US" altLang="en-US" dirty="0"/>
              <a:t>know content cannot be altered</a:t>
            </a:r>
          </a:p>
        </p:txBody>
      </p:sp>
    </p:spTree>
    <p:extLst>
      <p:ext uri="{BB962C8B-B14F-4D97-AF65-F5344CB8AC3E}">
        <p14:creationId xmlns:p14="http://schemas.microsoft.com/office/powerpoint/2010/main" val="157560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C2EB-A88D-F147-84A2-437AACD5BB7A}"/>
              </a:ext>
            </a:extLst>
          </p:cNvPr>
          <p:cNvSpPr>
            <a:spLocks noGrp="1"/>
          </p:cNvSpPr>
          <p:nvPr>
            <p:ph type="title"/>
          </p:nvPr>
        </p:nvSpPr>
        <p:spPr/>
        <p:txBody>
          <a:bodyPr/>
          <a:lstStyle/>
          <a:p>
            <a:r>
              <a:rPr lang="en-US" dirty="0"/>
              <a:t>Homework 1 questions</a:t>
            </a:r>
          </a:p>
        </p:txBody>
      </p:sp>
      <p:sp>
        <p:nvSpPr>
          <p:cNvPr id="3" name="Content Placeholder 2">
            <a:extLst>
              <a:ext uri="{FF2B5EF4-FFF2-40B4-BE49-F238E27FC236}">
                <a16:creationId xmlns:a16="http://schemas.microsoft.com/office/drawing/2014/main" id="{E5234AD5-5E3A-ED4A-A5CB-5A6A63F35CA7}"/>
              </a:ext>
            </a:extLst>
          </p:cNvPr>
          <p:cNvSpPr>
            <a:spLocks noGrp="1"/>
          </p:cNvSpPr>
          <p:nvPr>
            <p:ph idx="1"/>
          </p:nvPr>
        </p:nvSpPr>
        <p:spPr/>
        <p:txBody>
          <a:bodyPr/>
          <a:lstStyle/>
          <a:p>
            <a:r>
              <a:rPr lang="en-US" dirty="0"/>
              <a:t>Q1: Symmetric Block Cypher provides authentication and confidentiality</a:t>
            </a:r>
          </a:p>
          <a:p>
            <a:pPr lvl="1"/>
            <a:r>
              <a:rPr lang="en-US" dirty="0"/>
              <a:t>Ans: True</a:t>
            </a:r>
          </a:p>
        </p:txBody>
      </p:sp>
    </p:spTree>
    <p:extLst>
      <p:ext uri="{BB962C8B-B14F-4D97-AF65-F5344CB8AC3E}">
        <p14:creationId xmlns:p14="http://schemas.microsoft.com/office/powerpoint/2010/main" val="19632741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4952-6B68-9249-8B92-29412FC58A4F}"/>
              </a:ext>
            </a:extLst>
          </p:cNvPr>
          <p:cNvSpPr>
            <a:spLocks noGrp="1"/>
          </p:cNvSpPr>
          <p:nvPr>
            <p:ph type="title"/>
          </p:nvPr>
        </p:nvSpPr>
        <p:spPr/>
        <p:txBody>
          <a:bodyPr/>
          <a:lstStyle/>
          <a:p>
            <a:r>
              <a:rPr lang="en-US" dirty="0"/>
              <a:t>Message encryption</a:t>
            </a:r>
          </a:p>
        </p:txBody>
      </p:sp>
      <p:sp>
        <p:nvSpPr>
          <p:cNvPr id="3" name="Content Placeholder 2">
            <a:extLst>
              <a:ext uri="{FF2B5EF4-FFF2-40B4-BE49-F238E27FC236}">
                <a16:creationId xmlns:a16="http://schemas.microsoft.com/office/drawing/2014/main" id="{7D689DBD-90AF-7049-9BB1-DEE93680FA55}"/>
              </a:ext>
            </a:extLst>
          </p:cNvPr>
          <p:cNvSpPr>
            <a:spLocks noGrp="1"/>
          </p:cNvSpPr>
          <p:nvPr>
            <p:ph idx="1"/>
          </p:nvPr>
        </p:nvSpPr>
        <p:spPr/>
        <p:txBody>
          <a:bodyPr/>
          <a:lstStyle/>
          <a:p>
            <a:r>
              <a:rPr lang="en-US" altLang="en-US" dirty="0"/>
              <a:t>if public-key encryption is used:</a:t>
            </a:r>
          </a:p>
          <a:p>
            <a:pPr lvl="1"/>
            <a:r>
              <a:rPr lang="en-US" altLang="en-US" dirty="0"/>
              <a:t>encryption provides no confidence of sender</a:t>
            </a:r>
          </a:p>
          <a:p>
            <a:pPr lvl="1"/>
            <a:r>
              <a:rPr lang="en-US" altLang="en-US" dirty="0"/>
              <a:t>since anyone potentially knows public-key</a:t>
            </a:r>
          </a:p>
          <a:p>
            <a:pPr lvl="1"/>
            <a:r>
              <a:rPr lang="en-US" altLang="en-US" dirty="0"/>
              <a:t>so, need to recognize corrupted messages</a:t>
            </a:r>
          </a:p>
          <a:p>
            <a:pPr lvl="1"/>
            <a:r>
              <a:rPr lang="en-US" altLang="en-US" dirty="0"/>
              <a:t>however, if </a:t>
            </a:r>
          </a:p>
          <a:p>
            <a:pPr lvl="2"/>
            <a:r>
              <a:rPr lang="en-US" altLang="en-US" dirty="0"/>
              <a:t>sender </a:t>
            </a:r>
            <a:r>
              <a:rPr lang="en-US" altLang="en-US" b="1" dirty="0"/>
              <a:t>signs</a:t>
            </a:r>
            <a:r>
              <a:rPr lang="en-US" altLang="en-US" dirty="0"/>
              <a:t> message using their private-key</a:t>
            </a:r>
          </a:p>
          <a:p>
            <a:pPr lvl="2"/>
            <a:r>
              <a:rPr lang="en-US" altLang="en-US" dirty="0"/>
              <a:t>then encrypts with recipients’ public key</a:t>
            </a:r>
          </a:p>
          <a:p>
            <a:pPr lvl="2"/>
            <a:r>
              <a:rPr lang="en-US" altLang="en-US" dirty="0"/>
              <a:t>have both secrecy and authentication</a:t>
            </a:r>
          </a:p>
          <a:p>
            <a:pPr lvl="1"/>
            <a:r>
              <a:rPr lang="en-US" altLang="en-US" dirty="0"/>
              <a:t>but at cost of two public-key uses on message</a:t>
            </a:r>
          </a:p>
          <a:p>
            <a:pPr lvl="2"/>
            <a:endParaRPr lang="en-US" dirty="0"/>
          </a:p>
        </p:txBody>
      </p:sp>
    </p:spTree>
    <p:extLst>
      <p:ext uri="{BB962C8B-B14F-4D97-AF65-F5344CB8AC3E}">
        <p14:creationId xmlns:p14="http://schemas.microsoft.com/office/powerpoint/2010/main" val="6863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80714-7C97-0E47-987F-81D8632820E9}"/>
              </a:ext>
            </a:extLst>
          </p:cNvPr>
          <p:cNvSpPr>
            <a:spLocks noGrp="1"/>
          </p:cNvSpPr>
          <p:nvPr>
            <p:ph type="title"/>
          </p:nvPr>
        </p:nvSpPr>
        <p:spPr/>
        <p:txBody>
          <a:bodyPr/>
          <a:lstStyle/>
          <a:p>
            <a:r>
              <a:rPr lang="en-US" dirty="0"/>
              <a:t>Reasons to avoid encryption authentication</a:t>
            </a:r>
          </a:p>
        </p:txBody>
      </p:sp>
      <p:sp>
        <p:nvSpPr>
          <p:cNvPr id="3" name="Content Placeholder 2">
            <a:extLst>
              <a:ext uri="{FF2B5EF4-FFF2-40B4-BE49-F238E27FC236}">
                <a16:creationId xmlns:a16="http://schemas.microsoft.com/office/drawing/2014/main" id="{1554E31D-2CCF-F34E-8720-3E3F75E00E28}"/>
              </a:ext>
            </a:extLst>
          </p:cNvPr>
          <p:cNvSpPr>
            <a:spLocks noGrp="1"/>
          </p:cNvSpPr>
          <p:nvPr>
            <p:ph idx="1"/>
          </p:nvPr>
        </p:nvSpPr>
        <p:spPr/>
        <p:txBody>
          <a:bodyPr/>
          <a:lstStyle/>
          <a:p>
            <a:r>
              <a:rPr lang="en-US" dirty="0"/>
              <a:t>Encryption software is quite slow</a:t>
            </a:r>
          </a:p>
          <a:p>
            <a:r>
              <a:rPr lang="en-US" dirty="0"/>
              <a:t>Encryption hardware costs are nonnegligible</a:t>
            </a:r>
          </a:p>
          <a:p>
            <a:r>
              <a:rPr lang="en-US" dirty="0"/>
              <a:t>Encryption hardware is optimized toward large data sizes</a:t>
            </a:r>
          </a:p>
          <a:p>
            <a:r>
              <a:rPr lang="en-US" dirty="0"/>
              <a:t>An encryption algorithm may be protected by a patent</a:t>
            </a:r>
          </a:p>
          <a:p>
            <a:pPr marL="0" indent="0">
              <a:buNone/>
            </a:pPr>
            <a:endParaRPr lang="en-US" dirty="0"/>
          </a:p>
        </p:txBody>
      </p:sp>
    </p:spTree>
    <p:extLst>
      <p:ext uri="{BB962C8B-B14F-4D97-AF65-F5344CB8AC3E}">
        <p14:creationId xmlns:p14="http://schemas.microsoft.com/office/powerpoint/2010/main" val="4090167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F44F-690C-BB4D-B3BF-597AD0577C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B5D266-DAC1-4243-B0F1-B42958D279A6}"/>
              </a:ext>
            </a:extLst>
          </p:cNvPr>
          <p:cNvSpPr>
            <a:spLocks noGrp="1"/>
          </p:cNvSpPr>
          <p:nvPr>
            <p:ph idx="1"/>
          </p:nvPr>
        </p:nvSpPr>
        <p:spPr/>
        <p:txBody>
          <a:bodyPr/>
          <a:lstStyle/>
          <a:p>
            <a:pPr marL="0" indent="0">
              <a:buNone/>
            </a:pPr>
            <a:endParaRPr lang="en-US" dirty="0"/>
          </a:p>
          <a:p>
            <a:pPr marL="0" indent="0" algn="ctr">
              <a:buNone/>
            </a:pPr>
            <a:endParaRPr lang="en-US" dirty="0"/>
          </a:p>
          <a:p>
            <a:pPr marL="0" indent="0" algn="ctr">
              <a:buNone/>
            </a:pPr>
            <a:r>
              <a:rPr lang="en-US" sz="3600" dirty="0"/>
              <a:t>Hash Function</a:t>
            </a:r>
          </a:p>
        </p:txBody>
      </p:sp>
    </p:spTree>
    <p:extLst>
      <p:ext uri="{BB962C8B-B14F-4D97-AF65-F5344CB8AC3E}">
        <p14:creationId xmlns:p14="http://schemas.microsoft.com/office/powerpoint/2010/main" val="7564427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ABE8-C68A-D848-A4A1-E7DCD83CDE34}"/>
              </a:ext>
            </a:extLst>
          </p:cNvPr>
          <p:cNvSpPr>
            <a:spLocks noGrp="1"/>
          </p:cNvSpPr>
          <p:nvPr>
            <p:ph type="title"/>
          </p:nvPr>
        </p:nvSpPr>
        <p:spPr/>
        <p:txBody>
          <a:bodyPr/>
          <a:lstStyle/>
          <a:p>
            <a:r>
              <a:rPr lang="en-US" dirty="0"/>
              <a:t>Hash functions</a:t>
            </a:r>
          </a:p>
        </p:txBody>
      </p:sp>
      <p:sp>
        <p:nvSpPr>
          <p:cNvPr id="3" name="Content Placeholder 2">
            <a:extLst>
              <a:ext uri="{FF2B5EF4-FFF2-40B4-BE49-F238E27FC236}">
                <a16:creationId xmlns:a16="http://schemas.microsoft.com/office/drawing/2014/main" id="{DF83DBA0-F65E-5A4D-808B-2709EB3C2FBD}"/>
              </a:ext>
            </a:extLst>
          </p:cNvPr>
          <p:cNvSpPr>
            <a:spLocks noGrp="1"/>
          </p:cNvSpPr>
          <p:nvPr>
            <p:ph idx="1"/>
          </p:nvPr>
        </p:nvSpPr>
        <p:spPr/>
        <p:txBody>
          <a:bodyPr>
            <a:normAutofit/>
          </a:bodyPr>
          <a:lstStyle/>
          <a:p>
            <a:r>
              <a:rPr lang="en-US" dirty="0"/>
              <a:t>Hash function: h = H(M)</a:t>
            </a:r>
          </a:p>
          <a:p>
            <a:pPr lvl="1"/>
            <a:r>
              <a:rPr lang="en-US" dirty="0"/>
              <a:t>M can be of any size </a:t>
            </a:r>
            <a:endParaRPr lang="en-US" dirty="0">
              <a:effectLst/>
            </a:endParaRPr>
          </a:p>
          <a:p>
            <a:pPr lvl="1"/>
            <a:r>
              <a:rPr lang="en-US" dirty="0"/>
              <a:t>h is always of fixed size </a:t>
            </a:r>
            <a:endParaRPr lang="en-US" dirty="0">
              <a:effectLst/>
            </a:endParaRPr>
          </a:p>
          <a:p>
            <a:pPr lvl="1"/>
            <a:r>
              <a:rPr lang="en-US" dirty="0"/>
              <a:t>Typically, h &lt;&lt; size(M) </a:t>
            </a:r>
            <a:endParaRPr lang="en-US" dirty="0">
              <a:effectLst/>
            </a:endParaRPr>
          </a:p>
          <a:p>
            <a:pPr marL="457200" lvl="1" indent="0">
              <a:buNone/>
            </a:pPr>
            <a:endParaRPr lang="en-US" dirty="0">
              <a:effectLst/>
            </a:endParaRPr>
          </a:p>
          <a:p>
            <a:endParaRPr lang="en-US" dirty="0"/>
          </a:p>
        </p:txBody>
      </p:sp>
    </p:spTree>
    <p:extLst>
      <p:ext uri="{BB962C8B-B14F-4D97-AF65-F5344CB8AC3E}">
        <p14:creationId xmlns:p14="http://schemas.microsoft.com/office/powerpoint/2010/main" val="27268163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F905-B21C-7D43-8155-C8CCF3CFFB71}"/>
              </a:ext>
            </a:extLst>
          </p:cNvPr>
          <p:cNvSpPr>
            <a:spLocks noGrp="1"/>
          </p:cNvSpPr>
          <p:nvPr>
            <p:ph type="ctrTitle"/>
          </p:nvPr>
        </p:nvSpPr>
        <p:spPr/>
        <p:txBody>
          <a:bodyPr/>
          <a:lstStyle/>
          <a:p>
            <a:r>
              <a:rPr lang="en-US" dirty="0"/>
              <a:t>Lecture 16</a:t>
            </a:r>
          </a:p>
        </p:txBody>
      </p:sp>
      <p:sp>
        <p:nvSpPr>
          <p:cNvPr id="3" name="Subtitle 2">
            <a:extLst>
              <a:ext uri="{FF2B5EF4-FFF2-40B4-BE49-F238E27FC236}">
                <a16:creationId xmlns:a16="http://schemas.microsoft.com/office/drawing/2014/main" id="{9806059B-0A61-3842-9C04-50266C838BA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709280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F44F-690C-BB4D-B3BF-597AD0577C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B5D266-DAC1-4243-B0F1-B42958D279A6}"/>
              </a:ext>
            </a:extLst>
          </p:cNvPr>
          <p:cNvSpPr>
            <a:spLocks noGrp="1"/>
          </p:cNvSpPr>
          <p:nvPr>
            <p:ph idx="1"/>
          </p:nvPr>
        </p:nvSpPr>
        <p:spPr/>
        <p:txBody>
          <a:bodyPr/>
          <a:lstStyle/>
          <a:p>
            <a:pPr marL="0" indent="0">
              <a:buNone/>
            </a:pPr>
            <a:endParaRPr lang="en-US" dirty="0"/>
          </a:p>
          <a:p>
            <a:pPr marL="0" indent="0" algn="ctr">
              <a:buNone/>
            </a:pPr>
            <a:endParaRPr lang="en-US" dirty="0"/>
          </a:p>
          <a:p>
            <a:pPr marL="0" indent="0" algn="ctr">
              <a:buNone/>
            </a:pPr>
            <a:r>
              <a:rPr lang="en-US" sz="3600" dirty="0"/>
              <a:t>Hash Function</a:t>
            </a:r>
          </a:p>
        </p:txBody>
      </p:sp>
    </p:spTree>
    <p:extLst>
      <p:ext uri="{BB962C8B-B14F-4D97-AF65-F5344CB8AC3E}">
        <p14:creationId xmlns:p14="http://schemas.microsoft.com/office/powerpoint/2010/main" val="21525060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ABE8-C68A-D848-A4A1-E7DCD83CDE34}"/>
              </a:ext>
            </a:extLst>
          </p:cNvPr>
          <p:cNvSpPr>
            <a:spLocks noGrp="1"/>
          </p:cNvSpPr>
          <p:nvPr>
            <p:ph type="title"/>
          </p:nvPr>
        </p:nvSpPr>
        <p:spPr/>
        <p:txBody>
          <a:bodyPr/>
          <a:lstStyle/>
          <a:p>
            <a:r>
              <a:rPr lang="en-US" dirty="0"/>
              <a:t>Hash functions</a:t>
            </a:r>
          </a:p>
        </p:txBody>
      </p:sp>
      <p:sp>
        <p:nvSpPr>
          <p:cNvPr id="3" name="Content Placeholder 2">
            <a:extLst>
              <a:ext uri="{FF2B5EF4-FFF2-40B4-BE49-F238E27FC236}">
                <a16:creationId xmlns:a16="http://schemas.microsoft.com/office/drawing/2014/main" id="{DF83DBA0-F65E-5A4D-808B-2709EB3C2FBD}"/>
              </a:ext>
            </a:extLst>
          </p:cNvPr>
          <p:cNvSpPr>
            <a:spLocks noGrp="1"/>
          </p:cNvSpPr>
          <p:nvPr>
            <p:ph idx="1"/>
          </p:nvPr>
        </p:nvSpPr>
        <p:spPr/>
        <p:txBody>
          <a:bodyPr>
            <a:normAutofit/>
          </a:bodyPr>
          <a:lstStyle/>
          <a:p>
            <a:r>
              <a:rPr lang="en-US" dirty="0"/>
              <a:t>Hash function: h = H(M)</a:t>
            </a:r>
          </a:p>
          <a:p>
            <a:pPr lvl="1"/>
            <a:r>
              <a:rPr lang="en-US" dirty="0"/>
              <a:t>M can be of any size </a:t>
            </a:r>
            <a:endParaRPr lang="en-US" dirty="0">
              <a:effectLst/>
            </a:endParaRPr>
          </a:p>
          <a:p>
            <a:pPr lvl="1"/>
            <a:r>
              <a:rPr lang="en-US" dirty="0"/>
              <a:t>h is always of fixed size </a:t>
            </a:r>
            <a:endParaRPr lang="en-US" dirty="0">
              <a:effectLst/>
            </a:endParaRPr>
          </a:p>
          <a:p>
            <a:pPr lvl="1"/>
            <a:r>
              <a:rPr lang="en-US" dirty="0"/>
              <a:t>Typically, h &lt;&lt; size(M) </a:t>
            </a:r>
            <a:endParaRPr lang="en-US" dirty="0">
              <a:effectLst/>
            </a:endParaRPr>
          </a:p>
          <a:p>
            <a:pPr marL="457200" lvl="1" indent="0">
              <a:buNone/>
            </a:pPr>
            <a:endParaRPr lang="en-US" dirty="0">
              <a:effectLst/>
            </a:endParaRPr>
          </a:p>
          <a:p>
            <a:endParaRPr lang="en-US" dirty="0"/>
          </a:p>
        </p:txBody>
      </p:sp>
    </p:spTree>
    <p:extLst>
      <p:ext uri="{BB962C8B-B14F-4D97-AF65-F5344CB8AC3E}">
        <p14:creationId xmlns:p14="http://schemas.microsoft.com/office/powerpoint/2010/main" val="29417051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4505-0E67-5948-99E8-E2B86490345F}"/>
              </a:ext>
            </a:extLst>
          </p:cNvPr>
          <p:cNvSpPr>
            <a:spLocks noGrp="1"/>
          </p:cNvSpPr>
          <p:nvPr>
            <p:ph type="title"/>
          </p:nvPr>
        </p:nvSpPr>
        <p:spPr>
          <a:xfrm>
            <a:off x="643467" y="321734"/>
            <a:ext cx="10905066" cy="1135737"/>
          </a:xfrm>
        </p:spPr>
        <p:txBody>
          <a:bodyPr>
            <a:normAutofit/>
          </a:bodyPr>
          <a:lstStyle/>
          <a:p>
            <a:r>
              <a:rPr lang="en-US" sz="3600" dirty="0"/>
              <a:t>One use case - using hash function</a:t>
            </a:r>
          </a:p>
        </p:txBody>
      </p:sp>
      <p:pic>
        <p:nvPicPr>
          <p:cNvPr id="5" name="Picture 4" descr="Diagram&#10;&#10;Description automatically generated">
            <a:extLst>
              <a:ext uri="{FF2B5EF4-FFF2-40B4-BE49-F238E27FC236}">
                <a16:creationId xmlns:a16="http://schemas.microsoft.com/office/drawing/2014/main" id="{74A746C4-88F4-BB48-A2E8-B162540D72E0}"/>
              </a:ext>
            </a:extLst>
          </p:cNvPr>
          <p:cNvPicPr>
            <a:picLocks noChangeAspect="1"/>
          </p:cNvPicPr>
          <p:nvPr/>
        </p:nvPicPr>
        <p:blipFill>
          <a:blip r:embed="rId2"/>
          <a:stretch>
            <a:fillRect/>
          </a:stretch>
        </p:blipFill>
        <p:spPr>
          <a:xfrm>
            <a:off x="643467" y="1782981"/>
            <a:ext cx="6253214" cy="2720148"/>
          </a:xfrm>
          <a:prstGeom prst="rect">
            <a:avLst/>
          </a:prstGeom>
        </p:spPr>
      </p:pic>
      <p:sp>
        <p:nvSpPr>
          <p:cNvPr id="3" name="Content Placeholder 2">
            <a:extLst>
              <a:ext uri="{FF2B5EF4-FFF2-40B4-BE49-F238E27FC236}">
                <a16:creationId xmlns:a16="http://schemas.microsoft.com/office/drawing/2014/main" id="{9A0D8122-74F1-A940-88E2-D277AE92CFDC}"/>
              </a:ext>
            </a:extLst>
          </p:cNvPr>
          <p:cNvSpPr>
            <a:spLocks noGrp="1"/>
          </p:cNvSpPr>
          <p:nvPr>
            <p:ph idx="1"/>
          </p:nvPr>
        </p:nvSpPr>
        <p:spPr>
          <a:xfrm>
            <a:off x="7544052" y="1782981"/>
            <a:ext cx="4004479" cy="4393982"/>
          </a:xfrm>
        </p:spPr>
        <p:txBody>
          <a:bodyPr>
            <a:normAutofit/>
          </a:bodyPr>
          <a:lstStyle/>
          <a:p>
            <a:r>
              <a:rPr lang="en-US" sz="2000" dirty="0"/>
              <a:t>Initialization: A and B share a common secret, S</a:t>
            </a:r>
            <a:r>
              <a:rPr lang="en-US" sz="2000" baseline="-25000" dirty="0"/>
              <a:t>AB</a:t>
            </a:r>
          </a:p>
          <a:p>
            <a:r>
              <a:rPr lang="en-US" sz="2000" dirty="0"/>
              <a:t>Message, M</a:t>
            </a:r>
          </a:p>
          <a:p>
            <a:r>
              <a:rPr lang="en-US" sz="2000" dirty="0"/>
              <a:t>A calculates MD</a:t>
            </a:r>
            <a:r>
              <a:rPr lang="en-US" sz="2000" baseline="-25000" dirty="0"/>
              <a:t>M</a:t>
            </a:r>
            <a:r>
              <a:rPr lang="en-US" sz="2000" dirty="0"/>
              <a:t> = H (S</a:t>
            </a:r>
            <a:r>
              <a:rPr lang="en-US" sz="2000" baseline="-25000" dirty="0"/>
              <a:t>AB</a:t>
            </a:r>
            <a:r>
              <a:rPr lang="en-US" sz="2000" dirty="0"/>
              <a:t> || M)</a:t>
            </a:r>
          </a:p>
          <a:p>
            <a:r>
              <a:rPr lang="en-US" sz="2000" dirty="0"/>
              <a:t>B recalculates MD’</a:t>
            </a:r>
            <a:r>
              <a:rPr lang="en-US" sz="2000" baseline="-25000" dirty="0"/>
              <a:t>M</a:t>
            </a:r>
            <a:r>
              <a:rPr lang="en-US" sz="2000" dirty="0"/>
              <a:t>, and check</a:t>
            </a:r>
          </a:p>
          <a:p>
            <a:r>
              <a:rPr lang="en-US" sz="2000" dirty="0"/>
              <a:t>MD’</a:t>
            </a:r>
            <a:r>
              <a:rPr lang="en-US" sz="2000" baseline="-25000" dirty="0"/>
              <a:t>M</a:t>
            </a:r>
            <a:r>
              <a:rPr lang="en-US" sz="2000" dirty="0"/>
              <a:t> = MD</a:t>
            </a:r>
            <a:r>
              <a:rPr lang="en-US" sz="2000" baseline="-25000" dirty="0"/>
              <a:t>M</a:t>
            </a:r>
            <a:endParaRPr lang="en-US" sz="2000" dirty="0"/>
          </a:p>
        </p:txBody>
      </p:sp>
      <p:sp>
        <p:nvSpPr>
          <p:cNvPr id="4" name="TextBox 3">
            <a:extLst>
              <a:ext uri="{FF2B5EF4-FFF2-40B4-BE49-F238E27FC236}">
                <a16:creationId xmlns:a16="http://schemas.microsoft.com/office/drawing/2014/main" id="{B2DA6A45-FC7F-6742-9D40-EB86897145D4}"/>
              </a:ext>
            </a:extLst>
          </p:cNvPr>
          <p:cNvSpPr txBox="1"/>
          <p:nvPr/>
        </p:nvSpPr>
        <p:spPr>
          <a:xfrm>
            <a:off x="972709" y="5358063"/>
            <a:ext cx="5123291" cy="400110"/>
          </a:xfrm>
          <a:prstGeom prst="rect">
            <a:avLst/>
          </a:prstGeom>
          <a:noFill/>
        </p:spPr>
        <p:txBody>
          <a:bodyPr wrap="square" rtlCol="0">
            <a:spAutoFit/>
          </a:bodyPr>
          <a:lstStyle/>
          <a:p>
            <a:r>
              <a:rPr lang="en-US" sz="2000" dirty="0"/>
              <a:t>This scheme cannot provide authentication. </a:t>
            </a:r>
          </a:p>
        </p:txBody>
      </p:sp>
    </p:spTree>
    <p:extLst>
      <p:ext uri="{BB962C8B-B14F-4D97-AF65-F5344CB8AC3E}">
        <p14:creationId xmlns:p14="http://schemas.microsoft.com/office/powerpoint/2010/main" val="284264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6AED-C358-2944-826B-AD169D4CD61C}"/>
              </a:ext>
            </a:extLst>
          </p:cNvPr>
          <p:cNvSpPr>
            <a:spLocks noGrp="1"/>
          </p:cNvSpPr>
          <p:nvPr>
            <p:ph type="title"/>
          </p:nvPr>
        </p:nvSpPr>
        <p:spPr/>
        <p:txBody>
          <a:bodyPr/>
          <a:lstStyle/>
          <a:p>
            <a:r>
              <a:rPr lang="en-US" dirty="0"/>
              <a:t>Example: two points communication </a:t>
            </a:r>
          </a:p>
        </p:txBody>
      </p:sp>
      <p:sp>
        <p:nvSpPr>
          <p:cNvPr id="3" name="Content Placeholder 2">
            <a:extLst>
              <a:ext uri="{FF2B5EF4-FFF2-40B4-BE49-F238E27FC236}">
                <a16:creationId xmlns:a16="http://schemas.microsoft.com/office/drawing/2014/main" id="{10676E6C-B57C-974E-8C1E-CE4A5B7F99C5}"/>
              </a:ext>
            </a:extLst>
          </p:cNvPr>
          <p:cNvSpPr>
            <a:spLocks noGrp="1"/>
          </p:cNvSpPr>
          <p:nvPr>
            <p:ph idx="1"/>
          </p:nvPr>
        </p:nvSpPr>
        <p:spPr>
          <a:xfrm>
            <a:off x="838200" y="1577652"/>
            <a:ext cx="10515600" cy="4351338"/>
          </a:xfrm>
        </p:spPr>
        <p:txBody>
          <a:bodyPr/>
          <a:lstStyle/>
          <a:p>
            <a:r>
              <a:rPr lang="en-US" dirty="0"/>
              <a:t>Generic types of attacks</a:t>
            </a:r>
          </a:p>
        </p:txBody>
      </p:sp>
      <p:pic>
        <p:nvPicPr>
          <p:cNvPr id="5" name="Picture 4">
            <a:extLst>
              <a:ext uri="{FF2B5EF4-FFF2-40B4-BE49-F238E27FC236}">
                <a16:creationId xmlns:a16="http://schemas.microsoft.com/office/drawing/2014/main" id="{BDB360F5-7BD3-1C49-A567-0006A0A8E8D6}"/>
              </a:ext>
            </a:extLst>
          </p:cNvPr>
          <p:cNvPicPr>
            <a:picLocks noChangeAspect="1"/>
          </p:cNvPicPr>
          <p:nvPr/>
        </p:nvPicPr>
        <p:blipFill>
          <a:blip r:embed="rId3"/>
          <a:stretch>
            <a:fillRect/>
          </a:stretch>
        </p:blipFill>
        <p:spPr>
          <a:xfrm>
            <a:off x="2800350" y="2013918"/>
            <a:ext cx="6591300" cy="4673600"/>
          </a:xfrm>
          <a:prstGeom prst="rect">
            <a:avLst/>
          </a:prstGeom>
        </p:spPr>
      </p:pic>
    </p:spTree>
    <p:extLst>
      <p:ext uri="{BB962C8B-B14F-4D97-AF65-F5344CB8AC3E}">
        <p14:creationId xmlns:p14="http://schemas.microsoft.com/office/powerpoint/2010/main" val="6280985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692B-ECBD-1C43-96DC-E4308C845DB1}"/>
              </a:ext>
            </a:extLst>
          </p:cNvPr>
          <p:cNvSpPr>
            <a:spLocks noGrp="1"/>
          </p:cNvSpPr>
          <p:nvPr>
            <p:ph type="title"/>
          </p:nvPr>
        </p:nvSpPr>
        <p:spPr/>
        <p:txBody>
          <a:bodyPr/>
          <a:lstStyle/>
          <a:p>
            <a:r>
              <a:rPr lang="en-US" dirty="0"/>
              <a:t>Requirements for secure hash functions</a:t>
            </a:r>
          </a:p>
        </p:txBody>
      </p:sp>
      <p:sp>
        <p:nvSpPr>
          <p:cNvPr id="3" name="Content Placeholder 2">
            <a:extLst>
              <a:ext uri="{FF2B5EF4-FFF2-40B4-BE49-F238E27FC236}">
                <a16:creationId xmlns:a16="http://schemas.microsoft.com/office/drawing/2014/main" id="{FE02FB06-86DA-CB47-82B8-A227A05D2775}"/>
              </a:ext>
            </a:extLst>
          </p:cNvPr>
          <p:cNvSpPr>
            <a:spLocks noGrp="1"/>
          </p:cNvSpPr>
          <p:nvPr>
            <p:ph idx="1"/>
          </p:nvPr>
        </p:nvSpPr>
        <p:spPr/>
        <p:txBody>
          <a:bodyPr/>
          <a:lstStyle/>
          <a:p>
            <a:r>
              <a:rPr lang="en-US" altLang="en-US" dirty="0"/>
              <a:t>1. can be applied to any sized message </a:t>
            </a:r>
            <a:r>
              <a:rPr lang="en-US" altLang="en-US" dirty="0">
                <a:latin typeface="Courier New" panose="02070309020205020404" pitchFamily="49" charset="0"/>
              </a:rPr>
              <a:t>M</a:t>
            </a:r>
            <a:endParaRPr lang="en-US" altLang="en-US" dirty="0"/>
          </a:p>
          <a:p>
            <a:r>
              <a:rPr lang="en-US" altLang="en-US" dirty="0"/>
              <a:t>2. produces fixed-length output </a:t>
            </a:r>
            <a:r>
              <a:rPr lang="en-US" altLang="en-US" dirty="0">
                <a:latin typeface="Courier New" panose="02070309020205020404" pitchFamily="49" charset="0"/>
              </a:rPr>
              <a:t>h</a:t>
            </a:r>
            <a:endParaRPr lang="en-US" altLang="en-US" dirty="0"/>
          </a:p>
          <a:p>
            <a:r>
              <a:rPr lang="en-US" altLang="en-US" dirty="0"/>
              <a:t>3. is easy to compute </a:t>
            </a:r>
            <a:r>
              <a:rPr lang="en-US" altLang="en-US" dirty="0">
                <a:latin typeface="Courier New" panose="02070309020205020404" pitchFamily="49" charset="0"/>
              </a:rPr>
              <a:t>h=H(M)</a:t>
            </a:r>
            <a:r>
              <a:rPr lang="en-US" altLang="en-US" dirty="0"/>
              <a:t> for any message </a:t>
            </a:r>
            <a:r>
              <a:rPr lang="en-US" altLang="en-US" dirty="0">
                <a:latin typeface="Courier New" panose="02070309020205020404" pitchFamily="49" charset="0"/>
              </a:rPr>
              <a:t>M</a:t>
            </a:r>
          </a:p>
          <a:p>
            <a:r>
              <a:rPr lang="en-US" altLang="en-US" dirty="0"/>
              <a:t>4. given </a:t>
            </a:r>
            <a:r>
              <a:rPr lang="en-US" altLang="en-US" dirty="0">
                <a:latin typeface="Courier New" panose="02070309020205020404" pitchFamily="49" charset="0"/>
              </a:rPr>
              <a:t>h</a:t>
            </a:r>
            <a:r>
              <a:rPr lang="en-US" altLang="en-US" dirty="0"/>
              <a:t> is infeasible to find </a:t>
            </a:r>
            <a:r>
              <a:rPr lang="en-US" altLang="en-US" dirty="0">
                <a:latin typeface="Courier New" panose="02070309020205020404" pitchFamily="49" charset="0"/>
              </a:rPr>
              <a:t>x</a:t>
            </a:r>
            <a:r>
              <a:rPr lang="en-US" altLang="en-US" dirty="0"/>
              <a:t> </a:t>
            </a:r>
            <a:r>
              <a:rPr lang="en-US" altLang="en-US" dirty="0" err="1"/>
              <a:t>s.t.</a:t>
            </a:r>
            <a:r>
              <a:rPr lang="en-US" altLang="en-US" dirty="0"/>
              <a:t> </a:t>
            </a:r>
            <a:r>
              <a:rPr lang="en-US" altLang="en-US" dirty="0">
                <a:latin typeface="Courier New" panose="02070309020205020404" pitchFamily="49" charset="0"/>
              </a:rPr>
              <a:t>H(x)=h</a:t>
            </a:r>
          </a:p>
          <a:p>
            <a:pPr lvl="1"/>
            <a:r>
              <a:rPr lang="en-US" altLang="en-US" dirty="0"/>
              <a:t>one-way property or preimage resistance</a:t>
            </a:r>
          </a:p>
          <a:p>
            <a:r>
              <a:rPr lang="en-US" altLang="en-US" dirty="0"/>
              <a:t>5. given </a:t>
            </a:r>
            <a:r>
              <a:rPr lang="en-US" altLang="en-US" dirty="0">
                <a:latin typeface="Courier New" panose="02070309020205020404" pitchFamily="49" charset="0"/>
              </a:rPr>
              <a:t>x</a:t>
            </a:r>
            <a:r>
              <a:rPr lang="en-US" altLang="en-US" dirty="0"/>
              <a:t> is infeasible to find </a:t>
            </a:r>
            <a:r>
              <a:rPr lang="en-US" altLang="en-US" dirty="0">
                <a:latin typeface="Courier New" panose="02070309020205020404" pitchFamily="49" charset="0"/>
              </a:rPr>
              <a:t>x’</a:t>
            </a:r>
            <a:r>
              <a:rPr lang="en-US" altLang="en-US" dirty="0"/>
              <a:t> </a:t>
            </a:r>
            <a:r>
              <a:rPr lang="en-US" altLang="en-US" dirty="0" err="1"/>
              <a:t>s.t</a:t>
            </a:r>
            <a:r>
              <a:rPr lang="en-US" altLang="en-US" dirty="0" err="1">
                <a:latin typeface="Courier New" panose="02070309020205020404" pitchFamily="49" charset="0"/>
              </a:rPr>
              <a:t>.</a:t>
            </a:r>
            <a:r>
              <a:rPr lang="en-US" altLang="en-US" dirty="0">
                <a:latin typeface="Courier New" panose="02070309020205020404" pitchFamily="49" charset="0"/>
              </a:rPr>
              <a:t> H(x’)=H(x)</a:t>
            </a:r>
          </a:p>
          <a:p>
            <a:pPr lvl="1"/>
            <a:r>
              <a:rPr lang="en-US" altLang="en-US" dirty="0"/>
              <a:t>weak collision resistance or second pre-image resistant</a:t>
            </a:r>
          </a:p>
          <a:p>
            <a:r>
              <a:rPr lang="en-US" altLang="en-US" dirty="0"/>
              <a:t>6. infeasible to find </a:t>
            </a:r>
            <a:r>
              <a:rPr lang="en-US" altLang="en-US" dirty="0">
                <a:solidFill>
                  <a:srgbClr val="FF0000"/>
                </a:solidFill>
              </a:rPr>
              <a:t>any pair</a:t>
            </a:r>
            <a:r>
              <a:rPr lang="en-US" altLang="en-US" dirty="0"/>
              <a:t> of </a:t>
            </a:r>
            <a:r>
              <a:rPr lang="en-US" altLang="en-US" dirty="0" err="1">
                <a:latin typeface="Courier New" panose="02070309020205020404" pitchFamily="49" charset="0"/>
              </a:rPr>
              <a:t>x,x</a:t>
            </a:r>
            <a:r>
              <a:rPr lang="en-US" altLang="en-US" dirty="0">
                <a:latin typeface="Courier New" panose="02070309020205020404" pitchFamily="49" charset="0"/>
              </a:rPr>
              <a:t>’</a:t>
            </a:r>
            <a:r>
              <a:rPr lang="en-US" altLang="en-US" dirty="0"/>
              <a:t> </a:t>
            </a:r>
            <a:r>
              <a:rPr lang="en-US" altLang="en-US" dirty="0" err="1"/>
              <a:t>s.t</a:t>
            </a:r>
            <a:r>
              <a:rPr lang="en-US" altLang="en-US" dirty="0" err="1">
                <a:latin typeface="Courier New" panose="02070309020205020404" pitchFamily="49" charset="0"/>
              </a:rPr>
              <a:t>.</a:t>
            </a:r>
            <a:r>
              <a:rPr lang="en-US" altLang="en-US" dirty="0">
                <a:latin typeface="Courier New" panose="02070309020205020404" pitchFamily="49" charset="0"/>
              </a:rPr>
              <a:t> H(x’)=H(x)</a:t>
            </a:r>
          </a:p>
          <a:p>
            <a:pPr lvl="1"/>
            <a:r>
              <a:rPr lang="en-US" altLang="en-US" dirty="0"/>
              <a:t>strong collision resistance</a:t>
            </a:r>
          </a:p>
          <a:p>
            <a:pPr lvl="1"/>
            <a:endParaRPr lang="en-US" dirty="0"/>
          </a:p>
        </p:txBody>
      </p:sp>
    </p:spTree>
    <p:extLst>
      <p:ext uri="{BB962C8B-B14F-4D97-AF65-F5344CB8AC3E}">
        <p14:creationId xmlns:p14="http://schemas.microsoft.com/office/powerpoint/2010/main" val="32728428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9A47-E233-8945-A6A2-B7771724E423}"/>
              </a:ext>
            </a:extLst>
          </p:cNvPr>
          <p:cNvSpPr>
            <a:spLocks noGrp="1"/>
          </p:cNvSpPr>
          <p:nvPr>
            <p:ph type="title"/>
          </p:nvPr>
        </p:nvSpPr>
        <p:spPr/>
        <p:txBody>
          <a:bodyPr/>
          <a:lstStyle/>
          <a:p>
            <a:r>
              <a:rPr lang="en-US" dirty="0"/>
              <a:t>Hash Function: Collision Resistance</a:t>
            </a:r>
          </a:p>
        </p:txBody>
      </p:sp>
      <p:sp>
        <p:nvSpPr>
          <p:cNvPr id="3" name="Content Placeholder 2">
            <a:extLst>
              <a:ext uri="{FF2B5EF4-FFF2-40B4-BE49-F238E27FC236}">
                <a16:creationId xmlns:a16="http://schemas.microsoft.com/office/drawing/2014/main" id="{6D88DDCD-6B6F-A64A-AA70-9C7760DD94B2}"/>
              </a:ext>
            </a:extLst>
          </p:cNvPr>
          <p:cNvSpPr>
            <a:spLocks noGrp="1"/>
          </p:cNvSpPr>
          <p:nvPr>
            <p:ph idx="1"/>
          </p:nvPr>
        </p:nvSpPr>
        <p:spPr/>
        <p:txBody>
          <a:bodyPr/>
          <a:lstStyle/>
          <a:p>
            <a:pPr fontAlgn="base"/>
            <a:r>
              <a:rPr lang="en-US" b="1" dirty="0"/>
              <a:t>Collision</a:t>
            </a:r>
            <a:r>
              <a:rPr lang="en-US" dirty="0"/>
              <a:t>: Two different inputs with the same output</a:t>
            </a:r>
            <a:endParaRPr lang="en-US" b="1" dirty="0"/>
          </a:p>
          <a:p>
            <a:pPr lvl="1" fontAlgn="base"/>
            <a:r>
              <a:rPr lang="en-US" i="1" dirty="0"/>
              <a:t>x</a:t>
            </a:r>
            <a:r>
              <a:rPr lang="en-US" dirty="0"/>
              <a:t> ≠ </a:t>
            </a:r>
            <a:r>
              <a:rPr lang="en-US" i="1" dirty="0"/>
              <a:t>x</a:t>
            </a:r>
            <a:r>
              <a:rPr lang="en-US" dirty="0"/>
              <a:t>' and </a:t>
            </a:r>
            <a:r>
              <a:rPr lang="en-US" i="1" dirty="0"/>
              <a:t>H</a:t>
            </a:r>
            <a:r>
              <a:rPr lang="en-US" dirty="0"/>
              <a:t>(</a:t>
            </a:r>
            <a:r>
              <a:rPr lang="en-US" i="1" dirty="0"/>
              <a:t>x</a:t>
            </a:r>
            <a:r>
              <a:rPr lang="en-US" dirty="0"/>
              <a:t>) = </a:t>
            </a:r>
            <a:r>
              <a:rPr lang="en-US" i="1" dirty="0"/>
              <a:t>H</a:t>
            </a:r>
            <a:r>
              <a:rPr lang="en-US" dirty="0"/>
              <a:t>(</a:t>
            </a:r>
            <a:r>
              <a:rPr lang="en-US" i="1" dirty="0"/>
              <a:t>x</a:t>
            </a:r>
            <a:r>
              <a:rPr lang="en-US" dirty="0"/>
              <a:t>')</a:t>
            </a:r>
          </a:p>
          <a:p>
            <a:pPr lvl="1" fontAlgn="base"/>
            <a:r>
              <a:rPr lang="en-US" dirty="0"/>
              <a:t>Can we design a hash function with no collisions?</a:t>
            </a:r>
          </a:p>
          <a:p>
            <a:pPr lvl="2" fontAlgn="base"/>
            <a:r>
              <a:rPr lang="en-US" dirty="0"/>
              <a:t>No, because there are more inputs than outputs (pigeonhole principle)</a:t>
            </a:r>
          </a:p>
          <a:p>
            <a:pPr lvl="1" fontAlgn="base"/>
            <a:r>
              <a:rPr lang="en-US" dirty="0"/>
              <a:t>However, we want to make finding collisions </a:t>
            </a:r>
            <a:r>
              <a:rPr lang="en-US" i="1" dirty="0"/>
              <a:t>infeasible</a:t>
            </a:r>
            <a:r>
              <a:rPr lang="en-US" dirty="0"/>
              <a:t> for an attacker</a:t>
            </a:r>
          </a:p>
          <a:p>
            <a:r>
              <a:rPr lang="en-US" b="1" dirty="0"/>
              <a:t>Collision resistance</a:t>
            </a:r>
            <a:r>
              <a:rPr lang="en-US" dirty="0"/>
              <a:t>: It is infeasible to (i.e. no polynomial time attacker can) find any pair of inputs </a:t>
            </a:r>
            <a:r>
              <a:rPr lang="en-US" i="1" dirty="0"/>
              <a:t>x'</a:t>
            </a:r>
            <a:r>
              <a:rPr lang="en-US" dirty="0"/>
              <a:t> ≠ </a:t>
            </a:r>
            <a:r>
              <a:rPr lang="en-US" i="1" dirty="0"/>
              <a:t>x</a:t>
            </a:r>
            <a:r>
              <a:rPr lang="en-US" dirty="0"/>
              <a:t> such that </a:t>
            </a:r>
            <a:r>
              <a:rPr lang="en-US" i="1" dirty="0"/>
              <a:t>H</a:t>
            </a:r>
            <a:r>
              <a:rPr lang="en-US" dirty="0"/>
              <a:t>(</a:t>
            </a:r>
            <a:r>
              <a:rPr lang="en-US" i="1" dirty="0"/>
              <a:t>x</a:t>
            </a:r>
            <a:r>
              <a:rPr lang="en-US" dirty="0"/>
              <a:t>) = </a:t>
            </a:r>
            <a:r>
              <a:rPr lang="en-US" i="1" dirty="0"/>
              <a:t>H</a:t>
            </a:r>
            <a:r>
              <a:rPr lang="en-US" dirty="0"/>
              <a:t>(</a:t>
            </a:r>
            <a:r>
              <a:rPr lang="en-US" i="1" dirty="0"/>
              <a:t>x</a:t>
            </a:r>
            <a:r>
              <a:rPr lang="en-US" dirty="0"/>
              <a:t>')</a:t>
            </a:r>
          </a:p>
        </p:txBody>
      </p:sp>
    </p:spTree>
    <p:extLst>
      <p:ext uri="{BB962C8B-B14F-4D97-AF65-F5344CB8AC3E}">
        <p14:creationId xmlns:p14="http://schemas.microsoft.com/office/powerpoint/2010/main" val="1140453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69FF-9158-AD45-99FE-7A2DBD669781}"/>
              </a:ext>
            </a:extLst>
          </p:cNvPr>
          <p:cNvSpPr>
            <a:spLocks noGrp="1"/>
          </p:cNvSpPr>
          <p:nvPr>
            <p:ph type="title"/>
          </p:nvPr>
        </p:nvSpPr>
        <p:spPr/>
        <p:txBody>
          <a:bodyPr/>
          <a:lstStyle/>
          <a:p>
            <a:r>
              <a:rPr lang="en-US" dirty="0"/>
              <a:t>Secure hash function</a:t>
            </a:r>
          </a:p>
        </p:txBody>
      </p:sp>
      <p:sp>
        <p:nvSpPr>
          <p:cNvPr id="3" name="Content Placeholder 2">
            <a:extLst>
              <a:ext uri="{FF2B5EF4-FFF2-40B4-BE49-F238E27FC236}">
                <a16:creationId xmlns:a16="http://schemas.microsoft.com/office/drawing/2014/main" id="{6D56DDBF-EAFF-C44C-BBA1-0AC2196F653C}"/>
              </a:ext>
            </a:extLst>
          </p:cNvPr>
          <p:cNvSpPr>
            <a:spLocks noGrp="1"/>
          </p:cNvSpPr>
          <p:nvPr>
            <p:ph idx="1"/>
          </p:nvPr>
        </p:nvSpPr>
        <p:spPr/>
        <p:txBody>
          <a:bodyPr>
            <a:normAutofit/>
          </a:bodyPr>
          <a:lstStyle/>
          <a:p>
            <a:r>
              <a:rPr lang="en-US" dirty="0"/>
              <a:t>A hash function that satisfies the first five properties is referred to as a weak hash function</a:t>
            </a:r>
          </a:p>
          <a:p>
            <a:pPr fontAlgn="base"/>
            <a:r>
              <a:rPr lang="en-US" b="1" dirty="0"/>
              <a:t>Security: </a:t>
            </a:r>
            <a:r>
              <a:rPr lang="en-US" dirty="0"/>
              <a:t>random/unpredictability, no predictable patterns for how changing the input affects the output</a:t>
            </a:r>
            <a:endParaRPr lang="en-US" b="1" dirty="0"/>
          </a:p>
          <a:p>
            <a:pPr lvl="1" fontAlgn="base"/>
            <a:r>
              <a:rPr lang="en-US" dirty="0"/>
              <a:t>Changing 1 bit in the input causes the output to be completely different</a:t>
            </a:r>
          </a:p>
          <a:p>
            <a:pPr lvl="1" fontAlgn="base"/>
            <a:r>
              <a:rPr lang="en-US" dirty="0"/>
              <a:t>Also called “random oracle” assumption</a:t>
            </a:r>
          </a:p>
          <a:p>
            <a:r>
              <a:rPr lang="en-US" dirty="0"/>
              <a:t>A message digest</a:t>
            </a:r>
          </a:p>
          <a:p>
            <a:pPr lvl="1"/>
            <a:r>
              <a:rPr lang="en-US" dirty="0"/>
              <a:t>a fixed size numeric representation of the contents of a message, computed by a hash function</a:t>
            </a:r>
          </a:p>
          <a:p>
            <a:r>
              <a:rPr lang="en-US" dirty="0"/>
              <a:t>Examples: SHA-1 (Secure Hash Algorithm 1), SHA-2, SHA-3, MD5</a:t>
            </a:r>
          </a:p>
        </p:txBody>
      </p:sp>
    </p:spTree>
    <p:extLst>
      <p:ext uri="{BB962C8B-B14F-4D97-AF65-F5344CB8AC3E}">
        <p14:creationId xmlns:p14="http://schemas.microsoft.com/office/powerpoint/2010/main" val="97956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A918-8506-144B-8CD8-E89C81AD0859}"/>
              </a:ext>
            </a:extLst>
          </p:cNvPr>
          <p:cNvSpPr>
            <a:spLocks noGrp="1"/>
          </p:cNvSpPr>
          <p:nvPr>
            <p:ph type="title"/>
          </p:nvPr>
        </p:nvSpPr>
        <p:spPr>
          <a:xfrm>
            <a:off x="643467" y="321734"/>
            <a:ext cx="10905066" cy="1135737"/>
          </a:xfrm>
        </p:spPr>
        <p:txBody>
          <a:bodyPr>
            <a:normAutofit/>
          </a:bodyPr>
          <a:lstStyle/>
          <a:p>
            <a:r>
              <a:rPr lang="en-US" sz="3600"/>
              <a:t>Hash Function: Examples</a:t>
            </a:r>
          </a:p>
        </p:txBody>
      </p:sp>
      <p:sp>
        <p:nvSpPr>
          <p:cNvPr id="3" name="Content Placeholder 2">
            <a:extLst>
              <a:ext uri="{FF2B5EF4-FFF2-40B4-BE49-F238E27FC236}">
                <a16:creationId xmlns:a16="http://schemas.microsoft.com/office/drawing/2014/main" id="{481FA8D8-EF6B-D241-AB1A-456BDA797DA4}"/>
              </a:ext>
            </a:extLst>
          </p:cNvPr>
          <p:cNvSpPr>
            <a:spLocks noGrp="1"/>
          </p:cNvSpPr>
          <p:nvPr>
            <p:ph idx="1"/>
          </p:nvPr>
        </p:nvSpPr>
        <p:spPr>
          <a:xfrm>
            <a:off x="643467" y="1613651"/>
            <a:ext cx="10905066" cy="4393982"/>
          </a:xfrm>
        </p:spPr>
        <p:txBody>
          <a:bodyPr>
            <a:normAutofit/>
          </a:bodyPr>
          <a:lstStyle/>
          <a:p>
            <a:pPr fontAlgn="base"/>
            <a:r>
              <a:rPr lang="en-US" sz="1700" dirty="0"/>
              <a:t>MD5</a:t>
            </a:r>
          </a:p>
          <a:p>
            <a:pPr lvl="1" fontAlgn="base"/>
            <a:r>
              <a:rPr lang="en-US" sz="1700" dirty="0"/>
              <a:t>Output: 128 bits</a:t>
            </a:r>
          </a:p>
          <a:p>
            <a:pPr lvl="1" fontAlgn="base"/>
            <a:r>
              <a:rPr lang="en-US" sz="1700" dirty="0"/>
              <a:t>Security: Completely broken</a:t>
            </a:r>
          </a:p>
          <a:p>
            <a:pPr fontAlgn="base"/>
            <a:r>
              <a:rPr lang="en-US" sz="1700" dirty="0"/>
              <a:t>SHA-1</a:t>
            </a:r>
          </a:p>
          <a:p>
            <a:pPr lvl="1" fontAlgn="base"/>
            <a:r>
              <a:rPr lang="en-US" sz="1700" dirty="0"/>
              <a:t>Output: 160 bits</a:t>
            </a:r>
          </a:p>
          <a:p>
            <a:pPr lvl="1" fontAlgn="base"/>
            <a:r>
              <a:rPr lang="en-US" sz="1700" dirty="0"/>
              <a:t>Security: Completely broken in 2017</a:t>
            </a:r>
          </a:p>
          <a:p>
            <a:pPr lvl="1" fontAlgn="base"/>
            <a:r>
              <a:rPr lang="en-US" sz="1700" dirty="0"/>
              <a:t>Was known to be weak before 2017, but still used sometimes</a:t>
            </a:r>
          </a:p>
          <a:p>
            <a:pPr fontAlgn="base"/>
            <a:r>
              <a:rPr lang="en-US" sz="1700" dirty="0"/>
              <a:t>SHA-2</a:t>
            </a:r>
          </a:p>
          <a:p>
            <a:pPr lvl="1" fontAlgn="base"/>
            <a:r>
              <a:rPr lang="en-US" sz="1700" dirty="0"/>
              <a:t>Output: 256, 384, or 512 bits (sometimes labeled SHA-256, SHA-384, SHA-512)</a:t>
            </a:r>
          </a:p>
          <a:p>
            <a:pPr lvl="1" fontAlgn="base"/>
            <a:r>
              <a:rPr lang="en-US" sz="1700" dirty="0"/>
              <a:t>Not currently broken, but some variants are vulnerable to a length extension attack</a:t>
            </a:r>
          </a:p>
          <a:p>
            <a:pPr lvl="1" fontAlgn="base"/>
            <a:r>
              <a:rPr lang="en-US" sz="1700" dirty="0"/>
              <a:t>Current standard</a:t>
            </a:r>
          </a:p>
          <a:p>
            <a:pPr fontAlgn="base"/>
            <a:r>
              <a:rPr lang="en-US" sz="1700" dirty="0"/>
              <a:t>SHA-3 (Keccak)</a:t>
            </a:r>
          </a:p>
          <a:p>
            <a:pPr lvl="1" fontAlgn="base"/>
            <a:r>
              <a:rPr lang="en-US" sz="1700" dirty="0"/>
              <a:t>Output: 256, 384, or 512 bits</a:t>
            </a:r>
          </a:p>
          <a:p>
            <a:pPr lvl="1" fontAlgn="base"/>
            <a:r>
              <a:rPr lang="en-US" sz="1700" dirty="0"/>
              <a:t>Current standard (not meant to replace SHA-2, just a different construction)</a:t>
            </a:r>
          </a:p>
          <a:p>
            <a:endParaRPr lang="en-US" sz="1700" dirty="0"/>
          </a:p>
        </p:txBody>
      </p:sp>
    </p:spTree>
    <p:extLst>
      <p:ext uri="{BB962C8B-B14F-4D97-AF65-F5344CB8AC3E}">
        <p14:creationId xmlns:p14="http://schemas.microsoft.com/office/powerpoint/2010/main" val="19818428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14249-001F-A34D-AB31-9FA963EFD1ED}"/>
              </a:ext>
            </a:extLst>
          </p:cNvPr>
          <p:cNvSpPr>
            <a:spLocks noGrp="1"/>
          </p:cNvSpPr>
          <p:nvPr>
            <p:ph type="title"/>
          </p:nvPr>
        </p:nvSpPr>
        <p:spPr/>
        <p:txBody>
          <a:bodyPr/>
          <a:lstStyle/>
          <a:p>
            <a:r>
              <a:rPr lang="en-US" dirty="0"/>
              <a:t>Length Extension Attacks</a:t>
            </a:r>
          </a:p>
        </p:txBody>
      </p:sp>
      <p:sp>
        <p:nvSpPr>
          <p:cNvPr id="3" name="Content Placeholder 2">
            <a:extLst>
              <a:ext uri="{FF2B5EF4-FFF2-40B4-BE49-F238E27FC236}">
                <a16:creationId xmlns:a16="http://schemas.microsoft.com/office/drawing/2014/main" id="{0C8A4B85-FC6A-3F4E-8045-D77361F926C0}"/>
              </a:ext>
            </a:extLst>
          </p:cNvPr>
          <p:cNvSpPr>
            <a:spLocks noGrp="1"/>
          </p:cNvSpPr>
          <p:nvPr>
            <p:ph idx="1"/>
          </p:nvPr>
        </p:nvSpPr>
        <p:spPr/>
        <p:txBody>
          <a:bodyPr/>
          <a:lstStyle/>
          <a:p>
            <a:pPr fontAlgn="base"/>
            <a:r>
              <a:rPr lang="en-US" b="1" dirty="0"/>
              <a:t>Length extension attack</a:t>
            </a:r>
            <a:r>
              <a:rPr lang="en-US" dirty="0"/>
              <a:t>: Given </a:t>
            </a:r>
            <a:r>
              <a:rPr lang="en-US" i="1" dirty="0"/>
              <a:t>H</a:t>
            </a:r>
            <a:r>
              <a:rPr lang="en-US" dirty="0"/>
              <a:t>(</a:t>
            </a:r>
            <a:r>
              <a:rPr lang="en-US" i="1" dirty="0"/>
              <a:t>x</a:t>
            </a:r>
            <a:r>
              <a:rPr lang="en-US" dirty="0"/>
              <a:t>) and the length of </a:t>
            </a:r>
            <a:r>
              <a:rPr lang="en-US" i="1" dirty="0"/>
              <a:t>x</a:t>
            </a:r>
            <a:r>
              <a:rPr lang="en-US" dirty="0"/>
              <a:t>, but not </a:t>
            </a:r>
            <a:r>
              <a:rPr lang="en-US" i="1" dirty="0"/>
              <a:t>x</a:t>
            </a:r>
            <a:r>
              <a:rPr lang="en-US" dirty="0"/>
              <a:t>, an attacker can create </a:t>
            </a:r>
            <a:r>
              <a:rPr lang="en-US" i="1" dirty="0"/>
              <a:t>H</a:t>
            </a:r>
            <a:r>
              <a:rPr lang="en-US" dirty="0"/>
              <a:t>(</a:t>
            </a:r>
            <a:r>
              <a:rPr lang="en-US" i="1" dirty="0"/>
              <a:t>x </a:t>
            </a:r>
            <a:r>
              <a:rPr lang="en-US" dirty="0"/>
              <a:t>|| </a:t>
            </a:r>
            <a:r>
              <a:rPr lang="en-US" i="1" dirty="0"/>
              <a:t>m</a:t>
            </a:r>
            <a:r>
              <a:rPr lang="en-US" dirty="0"/>
              <a:t>) for any </a:t>
            </a:r>
            <a:r>
              <a:rPr lang="en-US" i="1" dirty="0"/>
              <a:t>m</a:t>
            </a:r>
            <a:r>
              <a:rPr lang="en-US" dirty="0"/>
              <a:t> of the attacker’s choosing</a:t>
            </a:r>
          </a:p>
          <a:p>
            <a:pPr lvl="1" fontAlgn="base"/>
            <a:r>
              <a:rPr lang="en-US" dirty="0">
                <a:hlinkClick r:id="rId3"/>
              </a:rPr>
              <a:t>Length extension attack - Wikipedia</a:t>
            </a:r>
            <a:endParaRPr lang="en-US" dirty="0"/>
          </a:p>
          <a:p>
            <a:pPr fontAlgn="base"/>
            <a:r>
              <a:rPr lang="en-US" dirty="0"/>
              <a:t>SHA-256 (256-bit version of SHA-2) is vulnerable</a:t>
            </a:r>
          </a:p>
          <a:p>
            <a:pPr fontAlgn="base"/>
            <a:r>
              <a:rPr lang="en-US" dirty="0"/>
              <a:t>SHA-3 is not vulnerable</a:t>
            </a:r>
          </a:p>
          <a:p>
            <a:endParaRPr lang="en-US" dirty="0"/>
          </a:p>
        </p:txBody>
      </p:sp>
    </p:spTree>
    <p:extLst>
      <p:ext uri="{BB962C8B-B14F-4D97-AF65-F5344CB8AC3E}">
        <p14:creationId xmlns:p14="http://schemas.microsoft.com/office/powerpoint/2010/main" val="14520316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15BB-9311-5840-9BF4-A846E1CB9202}"/>
              </a:ext>
            </a:extLst>
          </p:cNvPr>
          <p:cNvSpPr>
            <a:spLocks noGrp="1"/>
          </p:cNvSpPr>
          <p:nvPr>
            <p:ph type="ctrTitle"/>
          </p:nvPr>
        </p:nvSpPr>
        <p:spPr/>
        <p:txBody>
          <a:bodyPr/>
          <a:lstStyle/>
          <a:p>
            <a:r>
              <a:rPr lang="en-US" dirty="0"/>
              <a:t>Lecture 17</a:t>
            </a:r>
          </a:p>
        </p:txBody>
      </p:sp>
      <p:sp>
        <p:nvSpPr>
          <p:cNvPr id="3" name="Subtitle 2">
            <a:extLst>
              <a:ext uri="{FF2B5EF4-FFF2-40B4-BE49-F238E27FC236}">
                <a16:creationId xmlns:a16="http://schemas.microsoft.com/office/drawing/2014/main" id="{CA50F419-D2CF-1C4D-8D9D-1A7BE603683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587627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14249-001F-A34D-AB31-9FA963EFD1ED}"/>
              </a:ext>
            </a:extLst>
          </p:cNvPr>
          <p:cNvSpPr>
            <a:spLocks noGrp="1"/>
          </p:cNvSpPr>
          <p:nvPr>
            <p:ph type="title"/>
          </p:nvPr>
        </p:nvSpPr>
        <p:spPr/>
        <p:txBody>
          <a:bodyPr/>
          <a:lstStyle/>
          <a:p>
            <a:r>
              <a:rPr lang="en-US" dirty="0"/>
              <a:t>Length Extension Attacks</a:t>
            </a:r>
          </a:p>
        </p:txBody>
      </p:sp>
      <p:sp>
        <p:nvSpPr>
          <p:cNvPr id="3" name="Content Placeholder 2">
            <a:extLst>
              <a:ext uri="{FF2B5EF4-FFF2-40B4-BE49-F238E27FC236}">
                <a16:creationId xmlns:a16="http://schemas.microsoft.com/office/drawing/2014/main" id="{0C8A4B85-FC6A-3F4E-8045-D77361F926C0}"/>
              </a:ext>
            </a:extLst>
          </p:cNvPr>
          <p:cNvSpPr>
            <a:spLocks noGrp="1"/>
          </p:cNvSpPr>
          <p:nvPr>
            <p:ph idx="1"/>
          </p:nvPr>
        </p:nvSpPr>
        <p:spPr/>
        <p:txBody>
          <a:bodyPr/>
          <a:lstStyle/>
          <a:p>
            <a:pPr fontAlgn="base"/>
            <a:r>
              <a:rPr lang="en-US" b="1" dirty="0"/>
              <a:t>Length extension attack</a:t>
            </a:r>
            <a:r>
              <a:rPr lang="en-US" dirty="0"/>
              <a:t>: Given </a:t>
            </a:r>
            <a:r>
              <a:rPr lang="en-US" i="1" dirty="0"/>
              <a:t>H</a:t>
            </a:r>
            <a:r>
              <a:rPr lang="en-US" dirty="0"/>
              <a:t>(</a:t>
            </a:r>
            <a:r>
              <a:rPr lang="en-US" i="1" dirty="0"/>
              <a:t>x</a:t>
            </a:r>
            <a:r>
              <a:rPr lang="en-US" dirty="0"/>
              <a:t>) and the length of </a:t>
            </a:r>
            <a:r>
              <a:rPr lang="en-US" i="1" dirty="0"/>
              <a:t>x</a:t>
            </a:r>
            <a:r>
              <a:rPr lang="en-US" dirty="0"/>
              <a:t>, but not </a:t>
            </a:r>
            <a:r>
              <a:rPr lang="en-US" i="1" dirty="0"/>
              <a:t>x</a:t>
            </a:r>
            <a:r>
              <a:rPr lang="en-US" dirty="0"/>
              <a:t>, an attacker can create </a:t>
            </a:r>
            <a:r>
              <a:rPr lang="en-US" i="1" dirty="0"/>
              <a:t>H</a:t>
            </a:r>
            <a:r>
              <a:rPr lang="en-US" dirty="0"/>
              <a:t>(</a:t>
            </a:r>
            <a:r>
              <a:rPr lang="en-US" i="1" dirty="0"/>
              <a:t>x </a:t>
            </a:r>
            <a:r>
              <a:rPr lang="en-US" dirty="0"/>
              <a:t>|| </a:t>
            </a:r>
            <a:r>
              <a:rPr lang="en-US" i="1" dirty="0"/>
              <a:t>m</a:t>
            </a:r>
            <a:r>
              <a:rPr lang="en-US" dirty="0"/>
              <a:t>) for any </a:t>
            </a:r>
            <a:r>
              <a:rPr lang="en-US" i="1" dirty="0"/>
              <a:t>m</a:t>
            </a:r>
            <a:r>
              <a:rPr lang="en-US" dirty="0"/>
              <a:t> of the attacker’s choosing</a:t>
            </a:r>
          </a:p>
          <a:p>
            <a:pPr lvl="1" fontAlgn="base"/>
            <a:r>
              <a:rPr lang="en-US" dirty="0">
                <a:hlinkClick r:id="rId3"/>
              </a:rPr>
              <a:t>Length extension attack - Wikipedia</a:t>
            </a:r>
            <a:endParaRPr lang="en-US" dirty="0"/>
          </a:p>
          <a:p>
            <a:pPr fontAlgn="base"/>
            <a:r>
              <a:rPr lang="en-US" dirty="0"/>
              <a:t>SHA-256 (256-bit version of SHA-2) is vulnerable</a:t>
            </a:r>
          </a:p>
          <a:p>
            <a:pPr fontAlgn="base"/>
            <a:r>
              <a:rPr lang="en-US" dirty="0"/>
              <a:t>SHA-3 is not vulnerable</a:t>
            </a:r>
          </a:p>
          <a:p>
            <a:endParaRPr lang="en-US" dirty="0"/>
          </a:p>
        </p:txBody>
      </p:sp>
    </p:spTree>
    <p:extLst>
      <p:ext uri="{BB962C8B-B14F-4D97-AF65-F5344CB8AC3E}">
        <p14:creationId xmlns:p14="http://schemas.microsoft.com/office/powerpoint/2010/main" val="18791558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0FF5-E290-0246-A578-60BF2331E447}"/>
              </a:ext>
            </a:extLst>
          </p:cNvPr>
          <p:cNvSpPr>
            <a:spLocks noGrp="1"/>
          </p:cNvSpPr>
          <p:nvPr>
            <p:ph type="title"/>
          </p:nvPr>
        </p:nvSpPr>
        <p:spPr/>
        <p:txBody>
          <a:bodyPr/>
          <a:lstStyle/>
          <a:p>
            <a:r>
              <a:rPr lang="en-US" dirty="0"/>
              <a:t>Does hashes provide integrity?</a:t>
            </a:r>
          </a:p>
        </p:txBody>
      </p:sp>
      <p:sp>
        <p:nvSpPr>
          <p:cNvPr id="3" name="Content Placeholder 2">
            <a:extLst>
              <a:ext uri="{FF2B5EF4-FFF2-40B4-BE49-F238E27FC236}">
                <a16:creationId xmlns:a16="http://schemas.microsoft.com/office/drawing/2014/main" id="{C3E36CA2-5CCA-964F-8A66-83A1A740ED87}"/>
              </a:ext>
            </a:extLst>
          </p:cNvPr>
          <p:cNvSpPr>
            <a:spLocks noGrp="1"/>
          </p:cNvSpPr>
          <p:nvPr>
            <p:ph idx="1"/>
          </p:nvPr>
        </p:nvSpPr>
        <p:spPr/>
        <p:txBody>
          <a:bodyPr>
            <a:normAutofit fontScale="85000" lnSpcReduction="10000"/>
          </a:bodyPr>
          <a:lstStyle/>
          <a:p>
            <a:pPr fontAlgn="base"/>
            <a:r>
              <a:rPr lang="en-US" dirty="0"/>
              <a:t>It depends on your threat model</a:t>
            </a:r>
          </a:p>
          <a:p>
            <a:pPr fontAlgn="base"/>
            <a:r>
              <a:rPr lang="en-US" dirty="0"/>
              <a:t>Scenario</a:t>
            </a:r>
          </a:p>
          <a:p>
            <a:pPr lvl="1" fontAlgn="base"/>
            <a:r>
              <a:rPr lang="en-US" dirty="0"/>
              <a:t>Mozilla publishes a new version of Firefox on some download servers</a:t>
            </a:r>
          </a:p>
          <a:p>
            <a:pPr lvl="1" fontAlgn="base"/>
            <a:r>
              <a:rPr lang="en-US" dirty="0"/>
              <a:t>Alice downloads the program binary</a:t>
            </a:r>
          </a:p>
          <a:p>
            <a:pPr lvl="1" fontAlgn="base"/>
            <a:r>
              <a:rPr lang="en-US" dirty="0"/>
              <a:t>How can she be sure that nobody tampered with the program?</a:t>
            </a:r>
          </a:p>
          <a:p>
            <a:pPr fontAlgn="base"/>
            <a:r>
              <a:rPr lang="en-US" dirty="0"/>
              <a:t>Idea: use cryptographic hashes</a:t>
            </a:r>
          </a:p>
          <a:p>
            <a:pPr lvl="1" fontAlgn="base"/>
            <a:r>
              <a:rPr lang="en-US" dirty="0"/>
              <a:t>Mozilla hashes the program binary and publishes the hash on its website</a:t>
            </a:r>
          </a:p>
          <a:p>
            <a:pPr lvl="1" fontAlgn="base"/>
            <a:r>
              <a:rPr lang="en-US" dirty="0"/>
              <a:t>Alice hashes the binary she downloaded and checks that it matches the hash on the website</a:t>
            </a:r>
          </a:p>
          <a:p>
            <a:pPr lvl="1" fontAlgn="base"/>
            <a:r>
              <a:rPr lang="en-US" dirty="0"/>
              <a:t>If Alice downloaded a malicious program, the hash would not match (tampering detected!)</a:t>
            </a:r>
          </a:p>
          <a:p>
            <a:pPr lvl="1" fontAlgn="base"/>
            <a:r>
              <a:rPr lang="en-US" dirty="0"/>
              <a:t>An attacker can’t create a malicious program with the same hash (collision resistance)</a:t>
            </a:r>
          </a:p>
          <a:p>
            <a:pPr fontAlgn="base"/>
            <a:r>
              <a:rPr lang="en-US" dirty="0"/>
              <a:t>Threat model: We assume the attacker cannot modify the hash on the website</a:t>
            </a:r>
          </a:p>
          <a:p>
            <a:pPr lvl="1" fontAlgn="base"/>
            <a:r>
              <a:rPr lang="en-US" dirty="0"/>
              <a:t>We have integrity, as long as we can communicate the hash securely</a:t>
            </a:r>
          </a:p>
        </p:txBody>
      </p:sp>
    </p:spTree>
    <p:extLst>
      <p:ext uri="{BB962C8B-B14F-4D97-AF65-F5344CB8AC3E}">
        <p14:creationId xmlns:p14="http://schemas.microsoft.com/office/powerpoint/2010/main" val="7543752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706B-E0A2-5646-BDE1-8D99894C4661}"/>
              </a:ext>
            </a:extLst>
          </p:cNvPr>
          <p:cNvSpPr>
            <a:spLocks noGrp="1"/>
          </p:cNvSpPr>
          <p:nvPr>
            <p:ph type="title"/>
          </p:nvPr>
        </p:nvSpPr>
        <p:spPr/>
        <p:txBody>
          <a:bodyPr/>
          <a:lstStyle/>
          <a:p>
            <a:r>
              <a:rPr lang="en-US" dirty="0"/>
              <a:t>Do hashes provide integrity?</a:t>
            </a:r>
          </a:p>
        </p:txBody>
      </p:sp>
      <p:sp>
        <p:nvSpPr>
          <p:cNvPr id="3" name="Content Placeholder 2">
            <a:extLst>
              <a:ext uri="{FF2B5EF4-FFF2-40B4-BE49-F238E27FC236}">
                <a16:creationId xmlns:a16="http://schemas.microsoft.com/office/drawing/2014/main" id="{1FB8D53C-F416-9040-9E54-276F685DD9EC}"/>
              </a:ext>
            </a:extLst>
          </p:cNvPr>
          <p:cNvSpPr>
            <a:spLocks noGrp="1"/>
          </p:cNvSpPr>
          <p:nvPr>
            <p:ph idx="1"/>
          </p:nvPr>
        </p:nvSpPr>
        <p:spPr/>
        <p:txBody>
          <a:bodyPr>
            <a:normAutofit lnSpcReduction="10000"/>
          </a:bodyPr>
          <a:lstStyle/>
          <a:p>
            <a:pPr fontAlgn="base"/>
            <a:r>
              <a:rPr lang="en-US" dirty="0"/>
              <a:t>It depends on your threat model</a:t>
            </a:r>
          </a:p>
          <a:p>
            <a:pPr fontAlgn="base"/>
            <a:r>
              <a:rPr lang="en-US" dirty="0"/>
              <a:t>Scenario</a:t>
            </a:r>
          </a:p>
          <a:p>
            <a:pPr lvl="1" fontAlgn="base"/>
            <a:r>
              <a:rPr lang="en-US" dirty="0"/>
              <a:t>Alice and Bob want to communicate over an insecure channel</a:t>
            </a:r>
          </a:p>
          <a:p>
            <a:pPr lvl="1" fontAlgn="base"/>
            <a:r>
              <a:rPr lang="en-US" dirty="0"/>
              <a:t>David might tamper with messages</a:t>
            </a:r>
          </a:p>
          <a:p>
            <a:pPr fontAlgn="base"/>
            <a:r>
              <a:rPr lang="en-US" dirty="0"/>
              <a:t>Idea: Use cryptographic hashes</a:t>
            </a:r>
          </a:p>
          <a:p>
            <a:pPr lvl="1" fontAlgn="base"/>
            <a:r>
              <a:rPr lang="en-US" dirty="0"/>
              <a:t>Alice sends her message with a cryptographic hash over the channel</a:t>
            </a:r>
          </a:p>
          <a:p>
            <a:pPr lvl="1" fontAlgn="base"/>
            <a:r>
              <a:rPr lang="en-US" dirty="0"/>
              <a:t>Bob receives the message and computes a hash on the message</a:t>
            </a:r>
          </a:p>
          <a:p>
            <a:pPr lvl="1" fontAlgn="base"/>
            <a:r>
              <a:rPr lang="en-US" dirty="0"/>
              <a:t>Bob checks that the hash he computed matches the hash sent by Alice</a:t>
            </a:r>
          </a:p>
          <a:p>
            <a:pPr fontAlgn="base"/>
            <a:r>
              <a:rPr lang="en-US" dirty="0"/>
              <a:t>Threat model: David can modify the message </a:t>
            </a:r>
            <a:r>
              <a:rPr lang="en-US" i="1" dirty="0"/>
              <a:t>and the hash</a:t>
            </a:r>
            <a:endParaRPr lang="en-US" dirty="0"/>
          </a:p>
          <a:p>
            <a:pPr lvl="1" fontAlgn="base"/>
            <a:r>
              <a:rPr lang="en-US" dirty="0"/>
              <a:t>No integrity!</a:t>
            </a:r>
          </a:p>
        </p:txBody>
      </p:sp>
    </p:spTree>
    <p:extLst>
      <p:ext uri="{BB962C8B-B14F-4D97-AF65-F5344CB8AC3E}">
        <p14:creationId xmlns:p14="http://schemas.microsoft.com/office/powerpoint/2010/main" val="39167120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FC2E-CE8B-CC49-8BD9-ED94691DB84D}"/>
              </a:ext>
            </a:extLst>
          </p:cNvPr>
          <p:cNvSpPr>
            <a:spLocks noGrp="1"/>
          </p:cNvSpPr>
          <p:nvPr>
            <p:ph type="title"/>
          </p:nvPr>
        </p:nvSpPr>
        <p:spPr/>
        <p:txBody>
          <a:bodyPr/>
          <a:lstStyle/>
          <a:p>
            <a:r>
              <a:rPr lang="en-US" dirty="0"/>
              <a:t>Man-in-the-middle attack</a:t>
            </a:r>
          </a:p>
        </p:txBody>
      </p:sp>
      <p:sp>
        <p:nvSpPr>
          <p:cNvPr id="6" name="TextBox 5">
            <a:extLst>
              <a:ext uri="{FF2B5EF4-FFF2-40B4-BE49-F238E27FC236}">
                <a16:creationId xmlns:a16="http://schemas.microsoft.com/office/drawing/2014/main" id="{35C9C034-47A5-184B-B6EC-C7952A9D247B}"/>
              </a:ext>
            </a:extLst>
          </p:cNvPr>
          <p:cNvSpPr txBox="1"/>
          <p:nvPr/>
        </p:nvSpPr>
        <p:spPr>
          <a:xfrm>
            <a:off x="1783575" y="4624840"/>
            <a:ext cx="787395" cy="461665"/>
          </a:xfrm>
          <a:prstGeom prst="rect">
            <a:avLst/>
          </a:prstGeom>
          <a:noFill/>
        </p:spPr>
        <p:txBody>
          <a:bodyPr wrap="none" rtlCol="0">
            <a:spAutoFit/>
          </a:bodyPr>
          <a:lstStyle/>
          <a:p>
            <a:r>
              <a:rPr lang="en-US" sz="2400" dirty="0"/>
              <a:t>Alice</a:t>
            </a:r>
          </a:p>
        </p:txBody>
      </p:sp>
      <p:sp>
        <p:nvSpPr>
          <p:cNvPr id="9" name="Rectangle 8">
            <a:extLst>
              <a:ext uri="{FF2B5EF4-FFF2-40B4-BE49-F238E27FC236}">
                <a16:creationId xmlns:a16="http://schemas.microsoft.com/office/drawing/2014/main" id="{30FFD77E-D147-5D4C-8BEC-E70F443E5D26}"/>
              </a:ext>
            </a:extLst>
          </p:cNvPr>
          <p:cNvSpPr/>
          <p:nvPr/>
        </p:nvSpPr>
        <p:spPr>
          <a:xfrm>
            <a:off x="6111755" y="3265714"/>
            <a:ext cx="695445" cy="771896"/>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M’</a:t>
            </a:r>
          </a:p>
        </p:txBody>
      </p:sp>
      <p:sp>
        <p:nvSpPr>
          <p:cNvPr id="10" name="Rectangle 9">
            <a:extLst>
              <a:ext uri="{FF2B5EF4-FFF2-40B4-BE49-F238E27FC236}">
                <a16:creationId xmlns:a16="http://schemas.microsoft.com/office/drawing/2014/main" id="{F9D0F18B-D50B-F244-9E2E-83E963B6D229}"/>
              </a:ext>
            </a:extLst>
          </p:cNvPr>
          <p:cNvSpPr/>
          <p:nvPr/>
        </p:nvSpPr>
        <p:spPr>
          <a:xfrm>
            <a:off x="6111755" y="4037610"/>
            <a:ext cx="695445" cy="368135"/>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MD’</a:t>
            </a:r>
          </a:p>
        </p:txBody>
      </p:sp>
      <p:sp>
        <p:nvSpPr>
          <p:cNvPr id="11" name="Rectangle 10">
            <a:extLst>
              <a:ext uri="{FF2B5EF4-FFF2-40B4-BE49-F238E27FC236}">
                <a16:creationId xmlns:a16="http://schemas.microsoft.com/office/drawing/2014/main" id="{FC94D45C-B27E-A545-9195-EBB7FCF380E9}"/>
              </a:ext>
            </a:extLst>
          </p:cNvPr>
          <p:cNvSpPr/>
          <p:nvPr/>
        </p:nvSpPr>
        <p:spPr>
          <a:xfrm>
            <a:off x="1783575" y="3290124"/>
            <a:ext cx="695445" cy="771896"/>
          </a:xfrm>
          <a:prstGeom prst="rect">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2" name="Rectangle 11">
            <a:extLst>
              <a:ext uri="{FF2B5EF4-FFF2-40B4-BE49-F238E27FC236}">
                <a16:creationId xmlns:a16="http://schemas.microsoft.com/office/drawing/2014/main" id="{A3D4EE86-0A91-D54B-A18F-17F95108A211}"/>
              </a:ext>
            </a:extLst>
          </p:cNvPr>
          <p:cNvSpPr/>
          <p:nvPr/>
        </p:nvSpPr>
        <p:spPr>
          <a:xfrm>
            <a:off x="1783575" y="4062020"/>
            <a:ext cx="695445" cy="368135"/>
          </a:xfrm>
          <a:prstGeom prst="rect">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MD</a:t>
            </a:r>
          </a:p>
        </p:txBody>
      </p:sp>
      <p:sp>
        <p:nvSpPr>
          <p:cNvPr id="13" name="Rectangle 12">
            <a:extLst>
              <a:ext uri="{FF2B5EF4-FFF2-40B4-BE49-F238E27FC236}">
                <a16:creationId xmlns:a16="http://schemas.microsoft.com/office/drawing/2014/main" id="{6F0ADA7D-1F7F-E947-BD04-3D2C5184D0D7}"/>
              </a:ext>
            </a:extLst>
          </p:cNvPr>
          <p:cNvSpPr/>
          <p:nvPr/>
        </p:nvSpPr>
        <p:spPr>
          <a:xfrm>
            <a:off x="5034775" y="3273191"/>
            <a:ext cx="695445" cy="771896"/>
          </a:xfrm>
          <a:prstGeom prst="rect">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4" name="Rectangle 13">
            <a:extLst>
              <a:ext uri="{FF2B5EF4-FFF2-40B4-BE49-F238E27FC236}">
                <a16:creationId xmlns:a16="http://schemas.microsoft.com/office/drawing/2014/main" id="{A98D75F4-212A-9D41-8F7F-1D15D4AA041F}"/>
              </a:ext>
            </a:extLst>
          </p:cNvPr>
          <p:cNvSpPr/>
          <p:nvPr/>
        </p:nvSpPr>
        <p:spPr>
          <a:xfrm>
            <a:off x="5034775" y="4045087"/>
            <a:ext cx="695445" cy="368135"/>
          </a:xfrm>
          <a:prstGeom prst="rect">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MD</a:t>
            </a:r>
          </a:p>
        </p:txBody>
      </p:sp>
      <p:sp>
        <p:nvSpPr>
          <p:cNvPr id="16" name="Rectangle 15">
            <a:extLst>
              <a:ext uri="{FF2B5EF4-FFF2-40B4-BE49-F238E27FC236}">
                <a16:creationId xmlns:a16="http://schemas.microsoft.com/office/drawing/2014/main" id="{2309791E-997B-5B4D-9328-1B778ED29744}"/>
              </a:ext>
            </a:extLst>
          </p:cNvPr>
          <p:cNvSpPr/>
          <p:nvPr/>
        </p:nvSpPr>
        <p:spPr>
          <a:xfrm>
            <a:off x="9058155" y="3265714"/>
            <a:ext cx="695445" cy="771896"/>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7" name="Rectangle 16">
            <a:extLst>
              <a:ext uri="{FF2B5EF4-FFF2-40B4-BE49-F238E27FC236}">
                <a16:creationId xmlns:a16="http://schemas.microsoft.com/office/drawing/2014/main" id="{38A0E0E9-03CA-F046-B5D6-F7D27D8D92EF}"/>
              </a:ext>
            </a:extLst>
          </p:cNvPr>
          <p:cNvSpPr/>
          <p:nvPr/>
        </p:nvSpPr>
        <p:spPr>
          <a:xfrm>
            <a:off x="9058155" y="4037610"/>
            <a:ext cx="695445" cy="368135"/>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MD’</a:t>
            </a:r>
          </a:p>
        </p:txBody>
      </p:sp>
      <p:sp>
        <p:nvSpPr>
          <p:cNvPr id="18" name="TextBox 17">
            <a:extLst>
              <a:ext uri="{FF2B5EF4-FFF2-40B4-BE49-F238E27FC236}">
                <a16:creationId xmlns:a16="http://schemas.microsoft.com/office/drawing/2014/main" id="{8308D149-DE7C-7D48-BA4B-70F1B8AFEA55}"/>
              </a:ext>
            </a:extLst>
          </p:cNvPr>
          <p:cNvSpPr txBox="1"/>
          <p:nvPr/>
        </p:nvSpPr>
        <p:spPr>
          <a:xfrm>
            <a:off x="9079911" y="4624840"/>
            <a:ext cx="675185" cy="461665"/>
          </a:xfrm>
          <a:prstGeom prst="rect">
            <a:avLst/>
          </a:prstGeom>
          <a:noFill/>
        </p:spPr>
        <p:txBody>
          <a:bodyPr wrap="none" rtlCol="0">
            <a:spAutoFit/>
          </a:bodyPr>
          <a:lstStyle/>
          <a:p>
            <a:r>
              <a:rPr lang="en-US" sz="2400" dirty="0"/>
              <a:t>Bob</a:t>
            </a:r>
          </a:p>
        </p:txBody>
      </p:sp>
      <p:sp>
        <p:nvSpPr>
          <p:cNvPr id="19" name="TextBox 18">
            <a:extLst>
              <a:ext uri="{FF2B5EF4-FFF2-40B4-BE49-F238E27FC236}">
                <a16:creationId xmlns:a16="http://schemas.microsoft.com/office/drawing/2014/main" id="{19B23A2E-13F5-1B4A-ABAE-C95C301BD4B4}"/>
              </a:ext>
            </a:extLst>
          </p:cNvPr>
          <p:cNvSpPr txBox="1"/>
          <p:nvPr/>
        </p:nvSpPr>
        <p:spPr>
          <a:xfrm>
            <a:off x="5431743" y="4624839"/>
            <a:ext cx="888064" cy="461665"/>
          </a:xfrm>
          <a:prstGeom prst="rect">
            <a:avLst/>
          </a:prstGeom>
          <a:noFill/>
        </p:spPr>
        <p:txBody>
          <a:bodyPr wrap="none" rtlCol="0">
            <a:spAutoFit/>
          </a:bodyPr>
          <a:lstStyle/>
          <a:p>
            <a:r>
              <a:rPr lang="en-US" sz="2400" dirty="0"/>
              <a:t>David</a:t>
            </a:r>
          </a:p>
        </p:txBody>
      </p:sp>
      <p:cxnSp>
        <p:nvCxnSpPr>
          <p:cNvPr id="21" name="Straight Arrow Connector 20">
            <a:extLst>
              <a:ext uri="{FF2B5EF4-FFF2-40B4-BE49-F238E27FC236}">
                <a16:creationId xmlns:a16="http://schemas.microsoft.com/office/drawing/2014/main" id="{FD312FF1-E072-DD4D-B6D2-EFBC770B10B5}"/>
              </a:ext>
            </a:extLst>
          </p:cNvPr>
          <p:cNvCxnSpPr/>
          <p:nvPr/>
        </p:nvCxnSpPr>
        <p:spPr>
          <a:xfrm>
            <a:off x="2743200" y="3843867"/>
            <a:ext cx="2099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126400-7810-BE4B-A171-865628640112}"/>
              </a:ext>
            </a:extLst>
          </p:cNvPr>
          <p:cNvCxnSpPr>
            <a:cxnSpLocks/>
          </p:cNvCxnSpPr>
          <p:nvPr/>
        </p:nvCxnSpPr>
        <p:spPr>
          <a:xfrm>
            <a:off x="7027334" y="3826934"/>
            <a:ext cx="1879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510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D665-BA8A-D54A-A5DA-9730C32A543C}"/>
              </a:ext>
            </a:extLst>
          </p:cNvPr>
          <p:cNvSpPr>
            <a:spLocks noGrp="1"/>
          </p:cNvSpPr>
          <p:nvPr>
            <p:ph type="title"/>
          </p:nvPr>
        </p:nvSpPr>
        <p:spPr/>
        <p:txBody>
          <a:bodyPr/>
          <a:lstStyle/>
          <a:p>
            <a:r>
              <a:rPr lang="en-US" dirty="0"/>
              <a:t>Example of modification attack in 6LoWPAN</a:t>
            </a:r>
          </a:p>
        </p:txBody>
      </p:sp>
      <p:pic>
        <p:nvPicPr>
          <p:cNvPr id="5" name="Content Placeholder 4" descr="Diagram&#10;&#10;Description automatically generated">
            <a:extLst>
              <a:ext uri="{FF2B5EF4-FFF2-40B4-BE49-F238E27FC236}">
                <a16:creationId xmlns:a16="http://schemas.microsoft.com/office/drawing/2014/main" id="{D8F67548-4199-6A45-8868-07D0442FDE7B}"/>
              </a:ext>
            </a:extLst>
          </p:cNvPr>
          <p:cNvPicPr>
            <a:picLocks noGrp="1" noChangeAspect="1"/>
          </p:cNvPicPr>
          <p:nvPr>
            <p:ph idx="1"/>
          </p:nvPr>
        </p:nvPicPr>
        <p:blipFill>
          <a:blip r:embed="rId3"/>
          <a:stretch>
            <a:fillRect/>
          </a:stretch>
        </p:blipFill>
        <p:spPr>
          <a:xfrm>
            <a:off x="2971074" y="1825625"/>
            <a:ext cx="6249851" cy="4351338"/>
          </a:xfrm>
        </p:spPr>
      </p:pic>
    </p:spTree>
    <p:extLst>
      <p:ext uri="{BB962C8B-B14F-4D97-AF65-F5344CB8AC3E}">
        <p14:creationId xmlns:p14="http://schemas.microsoft.com/office/powerpoint/2010/main" val="21928725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1EDA-6EDC-3D4A-A093-3F991C443B0E}"/>
              </a:ext>
            </a:extLst>
          </p:cNvPr>
          <p:cNvSpPr>
            <a:spLocks noGrp="1"/>
          </p:cNvSpPr>
          <p:nvPr>
            <p:ph type="title"/>
          </p:nvPr>
        </p:nvSpPr>
        <p:spPr/>
        <p:txBody>
          <a:bodyPr/>
          <a:lstStyle/>
          <a:p>
            <a:r>
              <a:rPr lang="en-US" dirty="0"/>
              <a:t>Do hashes provide integrity? </a:t>
            </a:r>
          </a:p>
        </p:txBody>
      </p:sp>
      <p:sp>
        <p:nvSpPr>
          <p:cNvPr id="3" name="Content Placeholder 2">
            <a:extLst>
              <a:ext uri="{FF2B5EF4-FFF2-40B4-BE49-F238E27FC236}">
                <a16:creationId xmlns:a16="http://schemas.microsoft.com/office/drawing/2014/main" id="{666D385B-8394-504A-B247-A439AE59EF8D}"/>
              </a:ext>
            </a:extLst>
          </p:cNvPr>
          <p:cNvSpPr>
            <a:spLocks noGrp="1"/>
          </p:cNvSpPr>
          <p:nvPr>
            <p:ph idx="1"/>
          </p:nvPr>
        </p:nvSpPr>
        <p:spPr/>
        <p:txBody>
          <a:bodyPr/>
          <a:lstStyle/>
          <a:p>
            <a:pPr fontAlgn="base"/>
            <a:r>
              <a:rPr lang="en-US" dirty="0"/>
              <a:t>It depends on your threat model</a:t>
            </a:r>
          </a:p>
          <a:p>
            <a:pPr fontAlgn="base"/>
            <a:r>
              <a:rPr lang="en-US" dirty="0"/>
              <a:t>If the attacker can modify the hash, hashes don’t provide integrity</a:t>
            </a:r>
          </a:p>
          <a:p>
            <a:pPr fontAlgn="base"/>
            <a:r>
              <a:rPr lang="en-US" dirty="0"/>
              <a:t>Main issue: Hashes are </a:t>
            </a:r>
            <a:r>
              <a:rPr lang="en-US" i="1" dirty="0"/>
              <a:t>unkeyed</a:t>
            </a:r>
            <a:r>
              <a:rPr lang="en-US" dirty="0"/>
              <a:t> functions</a:t>
            </a:r>
          </a:p>
          <a:p>
            <a:pPr lvl="1" fontAlgn="base"/>
            <a:r>
              <a:rPr lang="en-US" dirty="0"/>
              <a:t>There is no secret key being used as input, so any attacker can compute a hash on any value</a:t>
            </a:r>
          </a:p>
        </p:txBody>
      </p:sp>
    </p:spTree>
    <p:extLst>
      <p:ext uri="{BB962C8B-B14F-4D97-AF65-F5344CB8AC3E}">
        <p14:creationId xmlns:p14="http://schemas.microsoft.com/office/powerpoint/2010/main" val="17162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546C-298B-5442-B060-0A56152CD1A4}"/>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96C5D020-89D6-A740-8557-1D3D7348F652}"/>
              </a:ext>
            </a:extLst>
          </p:cNvPr>
          <p:cNvSpPr>
            <a:spLocks noGrp="1"/>
          </p:cNvSpPr>
          <p:nvPr>
            <p:ph idx="1"/>
          </p:nvPr>
        </p:nvSpPr>
        <p:spPr/>
        <p:txBody>
          <a:bodyPr/>
          <a:lstStyle/>
          <a:p>
            <a:r>
              <a:rPr lang="en-US" dirty="0"/>
              <a:t>A message digest created using a secret </a:t>
            </a:r>
            <a:r>
              <a:rPr lang="en-US" dirty="0">
                <a:solidFill>
                  <a:srgbClr val="FF0000"/>
                </a:solidFill>
              </a:rPr>
              <a:t>symmetric key </a:t>
            </a:r>
            <a:r>
              <a:rPr lang="en-US" dirty="0"/>
              <a:t>is known as a Message Authentication Code (MAC), because it can provide assurance that the message has not been modified</a:t>
            </a:r>
          </a:p>
          <a:p>
            <a:r>
              <a:rPr lang="en-US" dirty="0"/>
              <a:t>The sender can also generate a message digest and then encrypt the digest using the private key of an </a:t>
            </a:r>
            <a:r>
              <a:rPr lang="en-US" dirty="0">
                <a:solidFill>
                  <a:srgbClr val="FF0000"/>
                </a:solidFill>
              </a:rPr>
              <a:t>asymmetric key </a:t>
            </a:r>
            <a:r>
              <a:rPr lang="en-US" dirty="0"/>
              <a:t>pair, forming a </a:t>
            </a:r>
            <a:r>
              <a:rPr lang="en-US" dirty="0">
                <a:solidFill>
                  <a:srgbClr val="FF0000"/>
                </a:solidFill>
              </a:rPr>
              <a:t>digital signature</a:t>
            </a:r>
            <a:r>
              <a:rPr lang="en-US" dirty="0"/>
              <a:t>. The signature must then be verified by the receiver through comparing it with a locally generated digest</a:t>
            </a:r>
          </a:p>
          <a:p>
            <a:endParaRPr lang="en-US" dirty="0"/>
          </a:p>
        </p:txBody>
      </p:sp>
    </p:spTree>
    <p:extLst>
      <p:ext uri="{BB962C8B-B14F-4D97-AF65-F5344CB8AC3E}">
        <p14:creationId xmlns:p14="http://schemas.microsoft.com/office/powerpoint/2010/main" val="26351034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6C6B-7E34-344A-BEC0-E8C3B071377F}"/>
              </a:ext>
            </a:extLst>
          </p:cNvPr>
          <p:cNvSpPr>
            <a:spLocks noGrp="1"/>
          </p:cNvSpPr>
          <p:nvPr>
            <p:ph type="title"/>
          </p:nvPr>
        </p:nvSpPr>
        <p:spPr/>
        <p:txBody>
          <a:bodyPr/>
          <a:lstStyle/>
          <a:p>
            <a:r>
              <a:rPr lang="en-US" dirty="0"/>
              <a:t>Hashes: Summary</a:t>
            </a:r>
          </a:p>
        </p:txBody>
      </p:sp>
      <p:sp>
        <p:nvSpPr>
          <p:cNvPr id="3" name="Content Placeholder 2">
            <a:extLst>
              <a:ext uri="{FF2B5EF4-FFF2-40B4-BE49-F238E27FC236}">
                <a16:creationId xmlns:a16="http://schemas.microsoft.com/office/drawing/2014/main" id="{D3216000-F322-A14E-8DD8-C8CBEE2D9780}"/>
              </a:ext>
            </a:extLst>
          </p:cNvPr>
          <p:cNvSpPr>
            <a:spLocks noGrp="1"/>
          </p:cNvSpPr>
          <p:nvPr>
            <p:ph idx="1"/>
          </p:nvPr>
        </p:nvSpPr>
        <p:spPr/>
        <p:txBody>
          <a:bodyPr>
            <a:normAutofit fontScale="92500"/>
          </a:bodyPr>
          <a:lstStyle/>
          <a:p>
            <a:pPr fontAlgn="base"/>
            <a:r>
              <a:rPr lang="en-US" dirty="0"/>
              <a:t>Map arbitrary-length input to fixed-length output</a:t>
            </a:r>
          </a:p>
          <a:p>
            <a:pPr fontAlgn="base"/>
            <a:r>
              <a:rPr lang="en-US" dirty="0"/>
              <a:t>Output is deterministic</a:t>
            </a:r>
          </a:p>
          <a:p>
            <a:pPr fontAlgn="base"/>
            <a:r>
              <a:rPr lang="en-US" dirty="0"/>
              <a:t>Security properties</a:t>
            </a:r>
          </a:p>
          <a:p>
            <a:pPr lvl="1" fontAlgn="base"/>
            <a:r>
              <a:rPr lang="en-US" dirty="0"/>
              <a:t>One way: Given an output </a:t>
            </a:r>
            <a:r>
              <a:rPr lang="en-US" i="1" dirty="0"/>
              <a:t>y</a:t>
            </a:r>
            <a:r>
              <a:rPr lang="en-US" dirty="0"/>
              <a:t>, it is infeasible to find any input </a:t>
            </a:r>
            <a:r>
              <a:rPr lang="en-US" i="1" dirty="0"/>
              <a:t>x</a:t>
            </a:r>
            <a:r>
              <a:rPr lang="en-US" dirty="0"/>
              <a:t> such that </a:t>
            </a:r>
            <a:r>
              <a:rPr lang="en-US" i="1" dirty="0"/>
              <a:t>H</a:t>
            </a:r>
            <a:r>
              <a:rPr lang="en-US" dirty="0"/>
              <a:t>(</a:t>
            </a:r>
            <a:r>
              <a:rPr lang="en-US" i="1" dirty="0"/>
              <a:t>x</a:t>
            </a:r>
            <a:r>
              <a:rPr lang="en-US" dirty="0"/>
              <a:t>) = </a:t>
            </a:r>
            <a:r>
              <a:rPr lang="en-US" i="1" dirty="0"/>
              <a:t>y</a:t>
            </a:r>
            <a:r>
              <a:rPr lang="en-US" dirty="0"/>
              <a:t>.</a:t>
            </a:r>
          </a:p>
          <a:p>
            <a:pPr lvl="1" fontAlgn="base"/>
            <a:r>
              <a:rPr lang="en-US" dirty="0"/>
              <a:t>Second preimage resistant: Given an input </a:t>
            </a:r>
            <a:r>
              <a:rPr lang="en-US" i="1" dirty="0"/>
              <a:t>x</a:t>
            </a:r>
            <a:r>
              <a:rPr lang="en-US" dirty="0"/>
              <a:t>, it is infeasible to find another input </a:t>
            </a:r>
            <a:r>
              <a:rPr lang="en-US" i="1" dirty="0"/>
              <a:t>x'</a:t>
            </a:r>
            <a:r>
              <a:rPr lang="en-US" dirty="0"/>
              <a:t> ≠ </a:t>
            </a:r>
            <a:r>
              <a:rPr lang="en-US" i="1" dirty="0"/>
              <a:t>x</a:t>
            </a:r>
            <a:r>
              <a:rPr lang="en-US" dirty="0"/>
              <a:t> such that </a:t>
            </a:r>
            <a:r>
              <a:rPr lang="en-US" i="1" dirty="0"/>
              <a:t>H</a:t>
            </a:r>
            <a:r>
              <a:rPr lang="en-US" dirty="0"/>
              <a:t>(</a:t>
            </a:r>
            <a:r>
              <a:rPr lang="en-US" i="1" dirty="0"/>
              <a:t>x</a:t>
            </a:r>
            <a:r>
              <a:rPr lang="en-US" dirty="0"/>
              <a:t>) = </a:t>
            </a:r>
            <a:r>
              <a:rPr lang="en-US" i="1" dirty="0"/>
              <a:t>H</a:t>
            </a:r>
            <a:r>
              <a:rPr lang="en-US" dirty="0"/>
              <a:t>(</a:t>
            </a:r>
            <a:r>
              <a:rPr lang="en-US" i="1" dirty="0"/>
              <a:t>x'</a:t>
            </a:r>
            <a:r>
              <a:rPr lang="en-US" dirty="0"/>
              <a:t>).</a:t>
            </a:r>
          </a:p>
          <a:p>
            <a:pPr lvl="1" fontAlgn="base"/>
            <a:r>
              <a:rPr lang="en-US" dirty="0"/>
              <a:t>Collision resistant: It is infeasible to find another any pair of inputs </a:t>
            </a:r>
            <a:r>
              <a:rPr lang="en-US" i="1" dirty="0"/>
              <a:t>x'</a:t>
            </a:r>
            <a:r>
              <a:rPr lang="en-US" dirty="0"/>
              <a:t> ≠ </a:t>
            </a:r>
            <a:r>
              <a:rPr lang="en-US" i="1" dirty="0"/>
              <a:t>x</a:t>
            </a:r>
            <a:r>
              <a:rPr lang="en-US" dirty="0"/>
              <a:t> such that </a:t>
            </a:r>
            <a:r>
              <a:rPr lang="en-US" i="1" dirty="0"/>
              <a:t>H</a:t>
            </a:r>
            <a:r>
              <a:rPr lang="en-US" dirty="0"/>
              <a:t>(</a:t>
            </a:r>
            <a:r>
              <a:rPr lang="en-US" i="1" dirty="0"/>
              <a:t>x</a:t>
            </a:r>
            <a:r>
              <a:rPr lang="en-US" dirty="0"/>
              <a:t>) = </a:t>
            </a:r>
            <a:r>
              <a:rPr lang="en-US" i="1" dirty="0"/>
              <a:t>H</a:t>
            </a:r>
            <a:r>
              <a:rPr lang="en-US" dirty="0"/>
              <a:t>(</a:t>
            </a:r>
            <a:r>
              <a:rPr lang="en-US" i="1" dirty="0"/>
              <a:t>x'</a:t>
            </a:r>
            <a:r>
              <a:rPr lang="en-US" dirty="0"/>
              <a:t>).</a:t>
            </a:r>
          </a:p>
          <a:p>
            <a:pPr fontAlgn="base"/>
            <a:r>
              <a:rPr lang="en-US" dirty="0"/>
              <a:t>Some hashes are vulnerable to length extension attacks</a:t>
            </a:r>
          </a:p>
          <a:p>
            <a:pPr fontAlgn="base"/>
            <a:r>
              <a:rPr lang="en-US" dirty="0"/>
              <a:t>Hashes don’t provide integrity (unless you can publish the hash securely)</a:t>
            </a:r>
          </a:p>
        </p:txBody>
      </p:sp>
    </p:spTree>
    <p:extLst>
      <p:ext uri="{BB962C8B-B14F-4D97-AF65-F5344CB8AC3E}">
        <p14:creationId xmlns:p14="http://schemas.microsoft.com/office/powerpoint/2010/main" val="29489973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15BB-9311-5840-9BF4-A846E1CB9202}"/>
              </a:ext>
            </a:extLst>
          </p:cNvPr>
          <p:cNvSpPr>
            <a:spLocks noGrp="1"/>
          </p:cNvSpPr>
          <p:nvPr>
            <p:ph type="ctrTitle"/>
          </p:nvPr>
        </p:nvSpPr>
        <p:spPr/>
        <p:txBody>
          <a:bodyPr/>
          <a:lstStyle/>
          <a:p>
            <a:r>
              <a:rPr lang="en-US" dirty="0"/>
              <a:t>Lecture 17</a:t>
            </a:r>
          </a:p>
        </p:txBody>
      </p:sp>
      <p:sp>
        <p:nvSpPr>
          <p:cNvPr id="3" name="Subtitle 2">
            <a:extLst>
              <a:ext uri="{FF2B5EF4-FFF2-40B4-BE49-F238E27FC236}">
                <a16:creationId xmlns:a16="http://schemas.microsoft.com/office/drawing/2014/main" id="{CA50F419-D2CF-1C4D-8D9D-1A7BE603683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726893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14249-001F-A34D-AB31-9FA963EFD1ED}"/>
              </a:ext>
            </a:extLst>
          </p:cNvPr>
          <p:cNvSpPr>
            <a:spLocks noGrp="1"/>
          </p:cNvSpPr>
          <p:nvPr>
            <p:ph type="title"/>
          </p:nvPr>
        </p:nvSpPr>
        <p:spPr/>
        <p:txBody>
          <a:bodyPr/>
          <a:lstStyle/>
          <a:p>
            <a:r>
              <a:rPr lang="en-US" dirty="0"/>
              <a:t>Length Extension Attacks</a:t>
            </a:r>
          </a:p>
        </p:txBody>
      </p:sp>
      <p:sp>
        <p:nvSpPr>
          <p:cNvPr id="3" name="Content Placeholder 2">
            <a:extLst>
              <a:ext uri="{FF2B5EF4-FFF2-40B4-BE49-F238E27FC236}">
                <a16:creationId xmlns:a16="http://schemas.microsoft.com/office/drawing/2014/main" id="{0C8A4B85-FC6A-3F4E-8045-D77361F926C0}"/>
              </a:ext>
            </a:extLst>
          </p:cNvPr>
          <p:cNvSpPr>
            <a:spLocks noGrp="1"/>
          </p:cNvSpPr>
          <p:nvPr>
            <p:ph idx="1"/>
          </p:nvPr>
        </p:nvSpPr>
        <p:spPr/>
        <p:txBody>
          <a:bodyPr/>
          <a:lstStyle/>
          <a:p>
            <a:pPr fontAlgn="base"/>
            <a:r>
              <a:rPr lang="en-US" b="1" dirty="0"/>
              <a:t>Length extension attack</a:t>
            </a:r>
            <a:r>
              <a:rPr lang="en-US" dirty="0"/>
              <a:t>: Given </a:t>
            </a:r>
            <a:r>
              <a:rPr lang="en-US" i="1" dirty="0"/>
              <a:t>H</a:t>
            </a:r>
            <a:r>
              <a:rPr lang="en-US" dirty="0"/>
              <a:t>(</a:t>
            </a:r>
            <a:r>
              <a:rPr lang="en-US" i="1" dirty="0"/>
              <a:t>x</a:t>
            </a:r>
            <a:r>
              <a:rPr lang="en-US" dirty="0"/>
              <a:t>) and the length of </a:t>
            </a:r>
            <a:r>
              <a:rPr lang="en-US" i="1" dirty="0"/>
              <a:t>x</a:t>
            </a:r>
            <a:r>
              <a:rPr lang="en-US" dirty="0"/>
              <a:t>, but not </a:t>
            </a:r>
            <a:r>
              <a:rPr lang="en-US" i="1" dirty="0"/>
              <a:t>x</a:t>
            </a:r>
            <a:r>
              <a:rPr lang="en-US" dirty="0"/>
              <a:t>, an attacker can create </a:t>
            </a:r>
            <a:r>
              <a:rPr lang="en-US" i="1" dirty="0"/>
              <a:t>H</a:t>
            </a:r>
            <a:r>
              <a:rPr lang="en-US" dirty="0"/>
              <a:t>(</a:t>
            </a:r>
            <a:r>
              <a:rPr lang="en-US" i="1" dirty="0"/>
              <a:t>x </a:t>
            </a:r>
            <a:r>
              <a:rPr lang="en-US" dirty="0"/>
              <a:t>|| </a:t>
            </a:r>
            <a:r>
              <a:rPr lang="en-US" i="1" dirty="0"/>
              <a:t>m</a:t>
            </a:r>
            <a:r>
              <a:rPr lang="en-US" dirty="0"/>
              <a:t>) for any </a:t>
            </a:r>
            <a:r>
              <a:rPr lang="en-US" i="1" dirty="0"/>
              <a:t>m</a:t>
            </a:r>
            <a:r>
              <a:rPr lang="en-US" dirty="0"/>
              <a:t> of the attacker’s choosing</a:t>
            </a:r>
          </a:p>
          <a:p>
            <a:pPr lvl="1" fontAlgn="base"/>
            <a:r>
              <a:rPr lang="en-US" dirty="0">
                <a:hlinkClick r:id="rId3"/>
              </a:rPr>
              <a:t>Length extension attack - Wikipedia</a:t>
            </a:r>
            <a:endParaRPr lang="en-US" dirty="0"/>
          </a:p>
          <a:p>
            <a:pPr fontAlgn="base"/>
            <a:r>
              <a:rPr lang="en-US" dirty="0"/>
              <a:t>SHA-256 (256-bit version of SHA-2) is vulnerable</a:t>
            </a:r>
          </a:p>
          <a:p>
            <a:pPr fontAlgn="base"/>
            <a:r>
              <a:rPr lang="en-US" dirty="0"/>
              <a:t>SHA-3 is not vulnerable</a:t>
            </a:r>
          </a:p>
          <a:p>
            <a:endParaRPr lang="en-US" dirty="0"/>
          </a:p>
        </p:txBody>
      </p:sp>
    </p:spTree>
    <p:extLst>
      <p:ext uri="{BB962C8B-B14F-4D97-AF65-F5344CB8AC3E}">
        <p14:creationId xmlns:p14="http://schemas.microsoft.com/office/powerpoint/2010/main" val="653610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0FF5-E290-0246-A578-60BF2331E447}"/>
              </a:ext>
            </a:extLst>
          </p:cNvPr>
          <p:cNvSpPr>
            <a:spLocks noGrp="1"/>
          </p:cNvSpPr>
          <p:nvPr>
            <p:ph type="title"/>
          </p:nvPr>
        </p:nvSpPr>
        <p:spPr/>
        <p:txBody>
          <a:bodyPr/>
          <a:lstStyle/>
          <a:p>
            <a:r>
              <a:rPr lang="en-US" dirty="0"/>
              <a:t>Does hashes provide integrity?</a:t>
            </a:r>
          </a:p>
        </p:txBody>
      </p:sp>
      <p:sp>
        <p:nvSpPr>
          <p:cNvPr id="3" name="Content Placeholder 2">
            <a:extLst>
              <a:ext uri="{FF2B5EF4-FFF2-40B4-BE49-F238E27FC236}">
                <a16:creationId xmlns:a16="http://schemas.microsoft.com/office/drawing/2014/main" id="{C3E36CA2-5CCA-964F-8A66-83A1A740ED87}"/>
              </a:ext>
            </a:extLst>
          </p:cNvPr>
          <p:cNvSpPr>
            <a:spLocks noGrp="1"/>
          </p:cNvSpPr>
          <p:nvPr>
            <p:ph idx="1"/>
          </p:nvPr>
        </p:nvSpPr>
        <p:spPr/>
        <p:txBody>
          <a:bodyPr>
            <a:normAutofit fontScale="85000" lnSpcReduction="10000"/>
          </a:bodyPr>
          <a:lstStyle/>
          <a:p>
            <a:pPr fontAlgn="base"/>
            <a:r>
              <a:rPr lang="en-US" dirty="0"/>
              <a:t>It depends on your threat model</a:t>
            </a:r>
          </a:p>
          <a:p>
            <a:pPr fontAlgn="base"/>
            <a:r>
              <a:rPr lang="en-US" dirty="0"/>
              <a:t>Scenario</a:t>
            </a:r>
          </a:p>
          <a:p>
            <a:pPr lvl="1" fontAlgn="base"/>
            <a:r>
              <a:rPr lang="en-US" dirty="0"/>
              <a:t>Mozilla publishes a new version of Firefox on some download servers</a:t>
            </a:r>
          </a:p>
          <a:p>
            <a:pPr lvl="1" fontAlgn="base"/>
            <a:r>
              <a:rPr lang="en-US" dirty="0"/>
              <a:t>Alice downloads the program binary</a:t>
            </a:r>
          </a:p>
          <a:p>
            <a:pPr lvl="1" fontAlgn="base"/>
            <a:r>
              <a:rPr lang="en-US" dirty="0"/>
              <a:t>How can she be sure that nobody tampered with the program?</a:t>
            </a:r>
          </a:p>
          <a:p>
            <a:pPr fontAlgn="base"/>
            <a:r>
              <a:rPr lang="en-US" dirty="0"/>
              <a:t>Idea: use cryptographic hashes</a:t>
            </a:r>
          </a:p>
          <a:p>
            <a:pPr lvl="1" fontAlgn="base"/>
            <a:r>
              <a:rPr lang="en-US" dirty="0"/>
              <a:t>Mozilla hashes the program binary and publishes the hash on its website</a:t>
            </a:r>
          </a:p>
          <a:p>
            <a:pPr lvl="1" fontAlgn="base"/>
            <a:r>
              <a:rPr lang="en-US" dirty="0"/>
              <a:t>Alice hashes the binary she downloaded and checks that it matches the hash on the website</a:t>
            </a:r>
          </a:p>
          <a:p>
            <a:pPr lvl="1" fontAlgn="base"/>
            <a:r>
              <a:rPr lang="en-US" dirty="0"/>
              <a:t>If Alice downloaded a malicious program, the hash would not match (tampering detected!)</a:t>
            </a:r>
          </a:p>
          <a:p>
            <a:pPr lvl="1" fontAlgn="base"/>
            <a:r>
              <a:rPr lang="en-US" dirty="0"/>
              <a:t>An attacker can’t create a malicious program with the same hash (collision resistance)</a:t>
            </a:r>
          </a:p>
          <a:p>
            <a:pPr fontAlgn="base"/>
            <a:r>
              <a:rPr lang="en-US" dirty="0"/>
              <a:t>Threat model: We assume the attacker cannot modify the hash on the website</a:t>
            </a:r>
          </a:p>
          <a:p>
            <a:pPr lvl="1" fontAlgn="base"/>
            <a:r>
              <a:rPr lang="en-US" dirty="0"/>
              <a:t>We have integrity, as long as we can communicate the hash securely</a:t>
            </a:r>
          </a:p>
        </p:txBody>
      </p:sp>
    </p:spTree>
    <p:extLst>
      <p:ext uri="{BB962C8B-B14F-4D97-AF65-F5344CB8AC3E}">
        <p14:creationId xmlns:p14="http://schemas.microsoft.com/office/powerpoint/2010/main" val="21268088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706B-E0A2-5646-BDE1-8D99894C4661}"/>
              </a:ext>
            </a:extLst>
          </p:cNvPr>
          <p:cNvSpPr>
            <a:spLocks noGrp="1"/>
          </p:cNvSpPr>
          <p:nvPr>
            <p:ph type="title"/>
          </p:nvPr>
        </p:nvSpPr>
        <p:spPr/>
        <p:txBody>
          <a:bodyPr/>
          <a:lstStyle/>
          <a:p>
            <a:r>
              <a:rPr lang="en-US" dirty="0"/>
              <a:t>Do hashes provide integrity?</a:t>
            </a:r>
          </a:p>
        </p:txBody>
      </p:sp>
      <p:sp>
        <p:nvSpPr>
          <p:cNvPr id="3" name="Content Placeholder 2">
            <a:extLst>
              <a:ext uri="{FF2B5EF4-FFF2-40B4-BE49-F238E27FC236}">
                <a16:creationId xmlns:a16="http://schemas.microsoft.com/office/drawing/2014/main" id="{1FB8D53C-F416-9040-9E54-276F685DD9EC}"/>
              </a:ext>
            </a:extLst>
          </p:cNvPr>
          <p:cNvSpPr>
            <a:spLocks noGrp="1"/>
          </p:cNvSpPr>
          <p:nvPr>
            <p:ph idx="1"/>
          </p:nvPr>
        </p:nvSpPr>
        <p:spPr/>
        <p:txBody>
          <a:bodyPr>
            <a:normAutofit lnSpcReduction="10000"/>
          </a:bodyPr>
          <a:lstStyle/>
          <a:p>
            <a:pPr fontAlgn="base"/>
            <a:r>
              <a:rPr lang="en-US" dirty="0"/>
              <a:t>It depends on your threat model</a:t>
            </a:r>
          </a:p>
          <a:p>
            <a:pPr fontAlgn="base"/>
            <a:r>
              <a:rPr lang="en-US" dirty="0"/>
              <a:t>Scenario</a:t>
            </a:r>
          </a:p>
          <a:p>
            <a:pPr lvl="1" fontAlgn="base"/>
            <a:r>
              <a:rPr lang="en-US" dirty="0"/>
              <a:t>Alice and Bob want to communicate over an insecure channel</a:t>
            </a:r>
          </a:p>
          <a:p>
            <a:pPr lvl="1" fontAlgn="base"/>
            <a:r>
              <a:rPr lang="en-US" dirty="0"/>
              <a:t>David might tamper with messages</a:t>
            </a:r>
          </a:p>
          <a:p>
            <a:pPr fontAlgn="base"/>
            <a:r>
              <a:rPr lang="en-US" dirty="0"/>
              <a:t>Idea: Use cryptographic hashes</a:t>
            </a:r>
          </a:p>
          <a:p>
            <a:pPr lvl="1" fontAlgn="base"/>
            <a:r>
              <a:rPr lang="en-US" dirty="0"/>
              <a:t>Alice sends her message with a cryptographic hash over the channel</a:t>
            </a:r>
          </a:p>
          <a:p>
            <a:pPr lvl="1" fontAlgn="base"/>
            <a:r>
              <a:rPr lang="en-US" dirty="0"/>
              <a:t>Bob receives the message and computes a hash on the message</a:t>
            </a:r>
          </a:p>
          <a:p>
            <a:pPr lvl="1" fontAlgn="base"/>
            <a:r>
              <a:rPr lang="en-US" dirty="0"/>
              <a:t>Bob checks that the hash he computed matches the hash sent by Alice</a:t>
            </a:r>
          </a:p>
          <a:p>
            <a:pPr fontAlgn="base"/>
            <a:r>
              <a:rPr lang="en-US" dirty="0"/>
              <a:t>Threat model: David can modify the message </a:t>
            </a:r>
            <a:r>
              <a:rPr lang="en-US" i="1" dirty="0"/>
              <a:t>and the hash</a:t>
            </a:r>
            <a:endParaRPr lang="en-US" dirty="0"/>
          </a:p>
          <a:p>
            <a:pPr lvl="1" fontAlgn="base"/>
            <a:r>
              <a:rPr lang="en-US" dirty="0"/>
              <a:t>No integrity!</a:t>
            </a:r>
          </a:p>
        </p:txBody>
      </p:sp>
    </p:spTree>
    <p:extLst>
      <p:ext uri="{BB962C8B-B14F-4D97-AF65-F5344CB8AC3E}">
        <p14:creationId xmlns:p14="http://schemas.microsoft.com/office/powerpoint/2010/main" val="30396000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FC2E-CE8B-CC49-8BD9-ED94691DB84D}"/>
              </a:ext>
            </a:extLst>
          </p:cNvPr>
          <p:cNvSpPr>
            <a:spLocks noGrp="1"/>
          </p:cNvSpPr>
          <p:nvPr>
            <p:ph type="title"/>
          </p:nvPr>
        </p:nvSpPr>
        <p:spPr/>
        <p:txBody>
          <a:bodyPr/>
          <a:lstStyle/>
          <a:p>
            <a:r>
              <a:rPr lang="en-US" dirty="0"/>
              <a:t>Man-in-the-middle attack</a:t>
            </a:r>
          </a:p>
        </p:txBody>
      </p:sp>
      <p:sp>
        <p:nvSpPr>
          <p:cNvPr id="6" name="TextBox 5">
            <a:extLst>
              <a:ext uri="{FF2B5EF4-FFF2-40B4-BE49-F238E27FC236}">
                <a16:creationId xmlns:a16="http://schemas.microsoft.com/office/drawing/2014/main" id="{35C9C034-47A5-184B-B6EC-C7952A9D247B}"/>
              </a:ext>
            </a:extLst>
          </p:cNvPr>
          <p:cNvSpPr txBox="1"/>
          <p:nvPr/>
        </p:nvSpPr>
        <p:spPr>
          <a:xfrm>
            <a:off x="1783575" y="4624840"/>
            <a:ext cx="787395" cy="461665"/>
          </a:xfrm>
          <a:prstGeom prst="rect">
            <a:avLst/>
          </a:prstGeom>
          <a:noFill/>
        </p:spPr>
        <p:txBody>
          <a:bodyPr wrap="none" rtlCol="0">
            <a:spAutoFit/>
          </a:bodyPr>
          <a:lstStyle/>
          <a:p>
            <a:r>
              <a:rPr lang="en-US" sz="2400" dirty="0"/>
              <a:t>Alice</a:t>
            </a:r>
          </a:p>
        </p:txBody>
      </p:sp>
      <p:sp>
        <p:nvSpPr>
          <p:cNvPr id="9" name="Rectangle 8">
            <a:extLst>
              <a:ext uri="{FF2B5EF4-FFF2-40B4-BE49-F238E27FC236}">
                <a16:creationId xmlns:a16="http://schemas.microsoft.com/office/drawing/2014/main" id="{30FFD77E-D147-5D4C-8BEC-E70F443E5D26}"/>
              </a:ext>
            </a:extLst>
          </p:cNvPr>
          <p:cNvSpPr/>
          <p:nvPr/>
        </p:nvSpPr>
        <p:spPr>
          <a:xfrm>
            <a:off x="6111755" y="3265714"/>
            <a:ext cx="695445" cy="771896"/>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M’</a:t>
            </a:r>
          </a:p>
        </p:txBody>
      </p:sp>
      <p:sp>
        <p:nvSpPr>
          <p:cNvPr id="10" name="Rectangle 9">
            <a:extLst>
              <a:ext uri="{FF2B5EF4-FFF2-40B4-BE49-F238E27FC236}">
                <a16:creationId xmlns:a16="http://schemas.microsoft.com/office/drawing/2014/main" id="{F9D0F18B-D50B-F244-9E2E-83E963B6D229}"/>
              </a:ext>
            </a:extLst>
          </p:cNvPr>
          <p:cNvSpPr/>
          <p:nvPr/>
        </p:nvSpPr>
        <p:spPr>
          <a:xfrm>
            <a:off x="6111755" y="4037610"/>
            <a:ext cx="695445" cy="368135"/>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MD’</a:t>
            </a:r>
          </a:p>
        </p:txBody>
      </p:sp>
      <p:sp>
        <p:nvSpPr>
          <p:cNvPr id="11" name="Rectangle 10">
            <a:extLst>
              <a:ext uri="{FF2B5EF4-FFF2-40B4-BE49-F238E27FC236}">
                <a16:creationId xmlns:a16="http://schemas.microsoft.com/office/drawing/2014/main" id="{FC94D45C-B27E-A545-9195-EBB7FCF380E9}"/>
              </a:ext>
            </a:extLst>
          </p:cNvPr>
          <p:cNvSpPr/>
          <p:nvPr/>
        </p:nvSpPr>
        <p:spPr>
          <a:xfrm>
            <a:off x="1783575" y="3290124"/>
            <a:ext cx="695445" cy="771896"/>
          </a:xfrm>
          <a:prstGeom prst="rect">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2" name="Rectangle 11">
            <a:extLst>
              <a:ext uri="{FF2B5EF4-FFF2-40B4-BE49-F238E27FC236}">
                <a16:creationId xmlns:a16="http://schemas.microsoft.com/office/drawing/2014/main" id="{A3D4EE86-0A91-D54B-A18F-17F95108A211}"/>
              </a:ext>
            </a:extLst>
          </p:cNvPr>
          <p:cNvSpPr/>
          <p:nvPr/>
        </p:nvSpPr>
        <p:spPr>
          <a:xfrm>
            <a:off x="1783575" y="4062020"/>
            <a:ext cx="695445" cy="368135"/>
          </a:xfrm>
          <a:prstGeom prst="rect">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MD</a:t>
            </a:r>
          </a:p>
        </p:txBody>
      </p:sp>
      <p:sp>
        <p:nvSpPr>
          <p:cNvPr id="13" name="Rectangle 12">
            <a:extLst>
              <a:ext uri="{FF2B5EF4-FFF2-40B4-BE49-F238E27FC236}">
                <a16:creationId xmlns:a16="http://schemas.microsoft.com/office/drawing/2014/main" id="{6F0ADA7D-1F7F-E947-BD04-3D2C5184D0D7}"/>
              </a:ext>
            </a:extLst>
          </p:cNvPr>
          <p:cNvSpPr/>
          <p:nvPr/>
        </p:nvSpPr>
        <p:spPr>
          <a:xfrm>
            <a:off x="5034775" y="3273191"/>
            <a:ext cx="695445" cy="771896"/>
          </a:xfrm>
          <a:prstGeom prst="rect">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4" name="Rectangle 13">
            <a:extLst>
              <a:ext uri="{FF2B5EF4-FFF2-40B4-BE49-F238E27FC236}">
                <a16:creationId xmlns:a16="http://schemas.microsoft.com/office/drawing/2014/main" id="{A98D75F4-212A-9D41-8F7F-1D15D4AA041F}"/>
              </a:ext>
            </a:extLst>
          </p:cNvPr>
          <p:cNvSpPr/>
          <p:nvPr/>
        </p:nvSpPr>
        <p:spPr>
          <a:xfrm>
            <a:off x="5034775" y="4045087"/>
            <a:ext cx="695445" cy="368135"/>
          </a:xfrm>
          <a:prstGeom prst="rect">
            <a:avLst/>
          </a:prstGeom>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MD</a:t>
            </a:r>
          </a:p>
        </p:txBody>
      </p:sp>
      <p:sp>
        <p:nvSpPr>
          <p:cNvPr id="16" name="Rectangle 15">
            <a:extLst>
              <a:ext uri="{FF2B5EF4-FFF2-40B4-BE49-F238E27FC236}">
                <a16:creationId xmlns:a16="http://schemas.microsoft.com/office/drawing/2014/main" id="{2309791E-997B-5B4D-9328-1B778ED29744}"/>
              </a:ext>
            </a:extLst>
          </p:cNvPr>
          <p:cNvSpPr/>
          <p:nvPr/>
        </p:nvSpPr>
        <p:spPr>
          <a:xfrm>
            <a:off x="9058155" y="3265714"/>
            <a:ext cx="695445" cy="771896"/>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7" name="Rectangle 16">
            <a:extLst>
              <a:ext uri="{FF2B5EF4-FFF2-40B4-BE49-F238E27FC236}">
                <a16:creationId xmlns:a16="http://schemas.microsoft.com/office/drawing/2014/main" id="{38A0E0E9-03CA-F046-B5D6-F7D27D8D92EF}"/>
              </a:ext>
            </a:extLst>
          </p:cNvPr>
          <p:cNvSpPr/>
          <p:nvPr/>
        </p:nvSpPr>
        <p:spPr>
          <a:xfrm>
            <a:off x="9058155" y="4037610"/>
            <a:ext cx="695445" cy="368135"/>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MD’</a:t>
            </a:r>
          </a:p>
        </p:txBody>
      </p:sp>
      <p:sp>
        <p:nvSpPr>
          <p:cNvPr id="18" name="TextBox 17">
            <a:extLst>
              <a:ext uri="{FF2B5EF4-FFF2-40B4-BE49-F238E27FC236}">
                <a16:creationId xmlns:a16="http://schemas.microsoft.com/office/drawing/2014/main" id="{8308D149-DE7C-7D48-BA4B-70F1B8AFEA55}"/>
              </a:ext>
            </a:extLst>
          </p:cNvPr>
          <p:cNvSpPr txBox="1"/>
          <p:nvPr/>
        </p:nvSpPr>
        <p:spPr>
          <a:xfrm>
            <a:off x="9079911" y="4624840"/>
            <a:ext cx="675185" cy="461665"/>
          </a:xfrm>
          <a:prstGeom prst="rect">
            <a:avLst/>
          </a:prstGeom>
          <a:noFill/>
        </p:spPr>
        <p:txBody>
          <a:bodyPr wrap="none" rtlCol="0">
            <a:spAutoFit/>
          </a:bodyPr>
          <a:lstStyle/>
          <a:p>
            <a:r>
              <a:rPr lang="en-US" sz="2400" dirty="0"/>
              <a:t>Bob</a:t>
            </a:r>
          </a:p>
        </p:txBody>
      </p:sp>
      <p:sp>
        <p:nvSpPr>
          <p:cNvPr id="19" name="TextBox 18">
            <a:extLst>
              <a:ext uri="{FF2B5EF4-FFF2-40B4-BE49-F238E27FC236}">
                <a16:creationId xmlns:a16="http://schemas.microsoft.com/office/drawing/2014/main" id="{19B23A2E-13F5-1B4A-ABAE-C95C301BD4B4}"/>
              </a:ext>
            </a:extLst>
          </p:cNvPr>
          <p:cNvSpPr txBox="1"/>
          <p:nvPr/>
        </p:nvSpPr>
        <p:spPr>
          <a:xfrm>
            <a:off x="5431743" y="4624839"/>
            <a:ext cx="888064" cy="461665"/>
          </a:xfrm>
          <a:prstGeom prst="rect">
            <a:avLst/>
          </a:prstGeom>
          <a:noFill/>
        </p:spPr>
        <p:txBody>
          <a:bodyPr wrap="none" rtlCol="0">
            <a:spAutoFit/>
          </a:bodyPr>
          <a:lstStyle/>
          <a:p>
            <a:r>
              <a:rPr lang="en-US" sz="2400" dirty="0"/>
              <a:t>David</a:t>
            </a:r>
          </a:p>
        </p:txBody>
      </p:sp>
      <p:cxnSp>
        <p:nvCxnSpPr>
          <p:cNvPr id="21" name="Straight Arrow Connector 20">
            <a:extLst>
              <a:ext uri="{FF2B5EF4-FFF2-40B4-BE49-F238E27FC236}">
                <a16:creationId xmlns:a16="http://schemas.microsoft.com/office/drawing/2014/main" id="{FD312FF1-E072-DD4D-B6D2-EFBC770B10B5}"/>
              </a:ext>
            </a:extLst>
          </p:cNvPr>
          <p:cNvCxnSpPr/>
          <p:nvPr/>
        </p:nvCxnSpPr>
        <p:spPr>
          <a:xfrm>
            <a:off x="2743200" y="3843867"/>
            <a:ext cx="2099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126400-7810-BE4B-A171-865628640112}"/>
              </a:ext>
            </a:extLst>
          </p:cNvPr>
          <p:cNvCxnSpPr>
            <a:cxnSpLocks/>
          </p:cNvCxnSpPr>
          <p:nvPr/>
        </p:nvCxnSpPr>
        <p:spPr>
          <a:xfrm>
            <a:off x="7027334" y="3826934"/>
            <a:ext cx="1879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6667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1EDA-6EDC-3D4A-A093-3F991C443B0E}"/>
              </a:ext>
            </a:extLst>
          </p:cNvPr>
          <p:cNvSpPr>
            <a:spLocks noGrp="1"/>
          </p:cNvSpPr>
          <p:nvPr>
            <p:ph type="title"/>
          </p:nvPr>
        </p:nvSpPr>
        <p:spPr/>
        <p:txBody>
          <a:bodyPr/>
          <a:lstStyle/>
          <a:p>
            <a:r>
              <a:rPr lang="en-US" dirty="0"/>
              <a:t>Do hashes provide integrity? </a:t>
            </a:r>
          </a:p>
        </p:txBody>
      </p:sp>
      <p:sp>
        <p:nvSpPr>
          <p:cNvPr id="3" name="Content Placeholder 2">
            <a:extLst>
              <a:ext uri="{FF2B5EF4-FFF2-40B4-BE49-F238E27FC236}">
                <a16:creationId xmlns:a16="http://schemas.microsoft.com/office/drawing/2014/main" id="{666D385B-8394-504A-B247-A439AE59EF8D}"/>
              </a:ext>
            </a:extLst>
          </p:cNvPr>
          <p:cNvSpPr>
            <a:spLocks noGrp="1"/>
          </p:cNvSpPr>
          <p:nvPr>
            <p:ph idx="1"/>
          </p:nvPr>
        </p:nvSpPr>
        <p:spPr/>
        <p:txBody>
          <a:bodyPr/>
          <a:lstStyle/>
          <a:p>
            <a:pPr fontAlgn="base"/>
            <a:r>
              <a:rPr lang="en-US" dirty="0"/>
              <a:t>It depends on your threat model</a:t>
            </a:r>
          </a:p>
          <a:p>
            <a:pPr fontAlgn="base"/>
            <a:r>
              <a:rPr lang="en-US" dirty="0"/>
              <a:t>If the attacker can modify the hash, hashes don’t provide integrity</a:t>
            </a:r>
          </a:p>
          <a:p>
            <a:pPr fontAlgn="base"/>
            <a:r>
              <a:rPr lang="en-US" dirty="0"/>
              <a:t>Main issue: Hashes are </a:t>
            </a:r>
            <a:r>
              <a:rPr lang="en-US" i="1" dirty="0"/>
              <a:t>unkeyed</a:t>
            </a:r>
            <a:r>
              <a:rPr lang="en-US" dirty="0"/>
              <a:t> functions</a:t>
            </a:r>
          </a:p>
          <a:p>
            <a:pPr lvl="1" fontAlgn="base"/>
            <a:r>
              <a:rPr lang="en-US" dirty="0"/>
              <a:t>There is no secret key being used as input, so any attacker can compute a hash on any value</a:t>
            </a:r>
          </a:p>
        </p:txBody>
      </p:sp>
    </p:spTree>
    <p:extLst>
      <p:ext uri="{BB962C8B-B14F-4D97-AF65-F5344CB8AC3E}">
        <p14:creationId xmlns:p14="http://schemas.microsoft.com/office/powerpoint/2010/main" val="354588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546C-298B-5442-B060-0A56152CD1A4}"/>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96C5D020-89D6-A740-8557-1D3D7348F652}"/>
              </a:ext>
            </a:extLst>
          </p:cNvPr>
          <p:cNvSpPr>
            <a:spLocks noGrp="1"/>
          </p:cNvSpPr>
          <p:nvPr>
            <p:ph idx="1"/>
          </p:nvPr>
        </p:nvSpPr>
        <p:spPr/>
        <p:txBody>
          <a:bodyPr/>
          <a:lstStyle/>
          <a:p>
            <a:r>
              <a:rPr lang="en-US" dirty="0"/>
              <a:t>A message digest created using a secret </a:t>
            </a:r>
            <a:r>
              <a:rPr lang="en-US" dirty="0">
                <a:solidFill>
                  <a:srgbClr val="FF0000"/>
                </a:solidFill>
              </a:rPr>
              <a:t>symmetric key </a:t>
            </a:r>
            <a:r>
              <a:rPr lang="en-US" dirty="0"/>
              <a:t>is known as a Message Authentication Code (MAC), because it can provide assurance that the message has not been modified</a:t>
            </a:r>
          </a:p>
          <a:p>
            <a:r>
              <a:rPr lang="en-US" dirty="0"/>
              <a:t>The sender can also generate a message digest and then encrypt the digest using the private key of an </a:t>
            </a:r>
            <a:r>
              <a:rPr lang="en-US" dirty="0">
                <a:solidFill>
                  <a:srgbClr val="FF0000"/>
                </a:solidFill>
              </a:rPr>
              <a:t>asymmetric key </a:t>
            </a:r>
            <a:r>
              <a:rPr lang="en-US" dirty="0"/>
              <a:t>pair, forming a </a:t>
            </a:r>
            <a:r>
              <a:rPr lang="en-US" dirty="0">
                <a:solidFill>
                  <a:srgbClr val="FF0000"/>
                </a:solidFill>
              </a:rPr>
              <a:t>digital signature</a:t>
            </a:r>
            <a:r>
              <a:rPr lang="en-US" dirty="0"/>
              <a:t>. The signature must then be verified by the receiver through comparing it with a locally generated digest</a:t>
            </a:r>
          </a:p>
          <a:p>
            <a:endParaRPr lang="en-US" dirty="0"/>
          </a:p>
        </p:txBody>
      </p:sp>
    </p:spTree>
    <p:extLst>
      <p:ext uri="{BB962C8B-B14F-4D97-AF65-F5344CB8AC3E}">
        <p14:creationId xmlns:p14="http://schemas.microsoft.com/office/powerpoint/2010/main" val="3291144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95B-91A3-5541-934A-47D6316A1CC8}"/>
              </a:ext>
            </a:extLst>
          </p:cNvPr>
          <p:cNvSpPr>
            <a:spLocks noGrp="1"/>
          </p:cNvSpPr>
          <p:nvPr>
            <p:ph type="title"/>
          </p:nvPr>
        </p:nvSpPr>
        <p:spPr/>
        <p:txBody>
          <a:bodyPr/>
          <a:lstStyle/>
          <a:p>
            <a:r>
              <a:rPr lang="en-US" dirty="0"/>
              <a:t>Example: a group of attackers</a:t>
            </a:r>
          </a:p>
        </p:txBody>
      </p:sp>
      <p:pic>
        <p:nvPicPr>
          <p:cNvPr id="6" name="Picture 5" descr="Diagram&#10;&#10;Description automatically generated">
            <a:extLst>
              <a:ext uri="{FF2B5EF4-FFF2-40B4-BE49-F238E27FC236}">
                <a16:creationId xmlns:a16="http://schemas.microsoft.com/office/drawing/2014/main" id="{47975C33-204D-7D4E-A68E-EE3351207B55}"/>
              </a:ext>
            </a:extLst>
          </p:cNvPr>
          <p:cNvPicPr>
            <a:picLocks noChangeAspect="1"/>
          </p:cNvPicPr>
          <p:nvPr/>
        </p:nvPicPr>
        <p:blipFill>
          <a:blip r:embed="rId2"/>
          <a:stretch>
            <a:fillRect/>
          </a:stretch>
        </p:blipFill>
        <p:spPr>
          <a:xfrm>
            <a:off x="3023246" y="1690688"/>
            <a:ext cx="6911168" cy="4057262"/>
          </a:xfrm>
          <a:prstGeom prst="rect">
            <a:avLst/>
          </a:prstGeom>
        </p:spPr>
      </p:pic>
    </p:spTree>
    <p:extLst>
      <p:ext uri="{BB962C8B-B14F-4D97-AF65-F5344CB8AC3E}">
        <p14:creationId xmlns:p14="http://schemas.microsoft.com/office/powerpoint/2010/main" val="35330894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6C6B-7E34-344A-BEC0-E8C3B071377F}"/>
              </a:ext>
            </a:extLst>
          </p:cNvPr>
          <p:cNvSpPr>
            <a:spLocks noGrp="1"/>
          </p:cNvSpPr>
          <p:nvPr>
            <p:ph type="title"/>
          </p:nvPr>
        </p:nvSpPr>
        <p:spPr/>
        <p:txBody>
          <a:bodyPr/>
          <a:lstStyle/>
          <a:p>
            <a:r>
              <a:rPr lang="en-US" dirty="0"/>
              <a:t>Hashes: Summary</a:t>
            </a:r>
          </a:p>
        </p:txBody>
      </p:sp>
      <p:sp>
        <p:nvSpPr>
          <p:cNvPr id="3" name="Content Placeholder 2">
            <a:extLst>
              <a:ext uri="{FF2B5EF4-FFF2-40B4-BE49-F238E27FC236}">
                <a16:creationId xmlns:a16="http://schemas.microsoft.com/office/drawing/2014/main" id="{D3216000-F322-A14E-8DD8-C8CBEE2D9780}"/>
              </a:ext>
            </a:extLst>
          </p:cNvPr>
          <p:cNvSpPr>
            <a:spLocks noGrp="1"/>
          </p:cNvSpPr>
          <p:nvPr>
            <p:ph idx="1"/>
          </p:nvPr>
        </p:nvSpPr>
        <p:spPr/>
        <p:txBody>
          <a:bodyPr>
            <a:normAutofit fontScale="92500"/>
          </a:bodyPr>
          <a:lstStyle/>
          <a:p>
            <a:pPr fontAlgn="base"/>
            <a:r>
              <a:rPr lang="en-US" dirty="0"/>
              <a:t>Map arbitrary-length input to fixed-length output</a:t>
            </a:r>
          </a:p>
          <a:p>
            <a:pPr fontAlgn="base"/>
            <a:r>
              <a:rPr lang="en-US" dirty="0"/>
              <a:t>Output is deterministic</a:t>
            </a:r>
          </a:p>
          <a:p>
            <a:pPr fontAlgn="base"/>
            <a:r>
              <a:rPr lang="en-US" dirty="0"/>
              <a:t>Security properties</a:t>
            </a:r>
          </a:p>
          <a:p>
            <a:pPr lvl="1" fontAlgn="base"/>
            <a:r>
              <a:rPr lang="en-US" dirty="0"/>
              <a:t>One way: Given an output </a:t>
            </a:r>
            <a:r>
              <a:rPr lang="en-US" i="1" dirty="0"/>
              <a:t>y</a:t>
            </a:r>
            <a:r>
              <a:rPr lang="en-US" dirty="0"/>
              <a:t>, it is infeasible to find any input </a:t>
            </a:r>
            <a:r>
              <a:rPr lang="en-US" i="1" dirty="0"/>
              <a:t>x</a:t>
            </a:r>
            <a:r>
              <a:rPr lang="en-US" dirty="0"/>
              <a:t> such that </a:t>
            </a:r>
            <a:r>
              <a:rPr lang="en-US" i="1" dirty="0"/>
              <a:t>H</a:t>
            </a:r>
            <a:r>
              <a:rPr lang="en-US" dirty="0"/>
              <a:t>(</a:t>
            </a:r>
            <a:r>
              <a:rPr lang="en-US" i="1" dirty="0"/>
              <a:t>x</a:t>
            </a:r>
            <a:r>
              <a:rPr lang="en-US" dirty="0"/>
              <a:t>) = </a:t>
            </a:r>
            <a:r>
              <a:rPr lang="en-US" i="1" dirty="0"/>
              <a:t>y</a:t>
            </a:r>
            <a:r>
              <a:rPr lang="en-US" dirty="0"/>
              <a:t>.</a:t>
            </a:r>
          </a:p>
          <a:p>
            <a:pPr lvl="1" fontAlgn="base"/>
            <a:r>
              <a:rPr lang="en-US" dirty="0"/>
              <a:t>Second preimage resistant: Given an input </a:t>
            </a:r>
            <a:r>
              <a:rPr lang="en-US" i="1" dirty="0"/>
              <a:t>x</a:t>
            </a:r>
            <a:r>
              <a:rPr lang="en-US" dirty="0"/>
              <a:t>, it is infeasible to find another input </a:t>
            </a:r>
            <a:r>
              <a:rPr lang="en-US" i="1" dirty="0"/>
              <a:t>x'</a:t>
            </a:r>
            <a:r>
              <a:rPr lang="en-US" dirty="0"/>
              <a:t> ≠ </a:t>
            </a:r>
            <a:r>
              <a:rPr lang="en-US" i="1" dirty="0"/>
              <a:t>x</a:t>
            </a:r>
            <a:r>
              <a:rPr lang="en-US" dirty="0"/>
              <a:t> such that </a:t>
            </a:r>
            <a:r>
              <a:rPr lang="en-US" i="1" dirty="0"/>
              <a:t>H</a:t>
            </a:r>
            <a:r>
              <a:rPr lang="en-US" dirty="0"/>
              <a:t>(</a:t>
            </a:r>
            <a:r>
              <a:rPr lang="en-US" i="1" dirty="0"/>
              <a:t>x</a:t>
            </a:r>
            <a:r>
              <a:rPr lang="en-US" dirty="0"/>
              <a:t>) = </a:t>
            </a:r>
            <a:r>
              <a:rPr lang="en-US" i="1" dirty="0"/>
              <a:t>H</a:t>
            </a:r>
            <a:r>
              <a:rPr lang="en-US" dirty="0"/>
              <a:t>(</a:t>
            </a:r>
            <a:r>
              <a:rPr lang="en-US" i="1" dirty="0"/>
              <a:t>x'</a:t>
            </a:r>
            <a:r>
              <a:rPr lang="en-US" dirty="0"/>
              <a:t>).</a:t>
            </a:r>
          </a:p>
          <a:p>
            <a:pPr lvl="1" fontAlgn="base"/>
            <a:r>
              <a:rPr lang="en-US" dirty="0"/>
              <a:t>Collision resistant: It is infeasible to find another any pair of inputs </a:t>
            </a:r>
            <a:r>
              <a:rPr lang="en-US" i="1" dirty="0"/>
              <a:t>x'</a:t>
            </a:r>
            <a:r>
              <a:rPr lang="en-US" dirty="0"/>
              <a:t> ≠ </a:t>
            </a:r>
            <a:r>
              <a:rPr lang="en-US" i="1" dirty="0"/>
              <a:t>x</a:t>
            </a:r>
            <a:r>
              <a:rPr lang="en-US" dirty="0"/>
              <a:t> such that </a:t>
            </a:r>
            <a:r>
              <a:rPr lang="en-US" i="1" dirty="0"/>
              <a:t>H</a:t>
            </a:r>
            <a:r>
              <a:rPr lang="en-US" dirty="0"/>
              <a:t>(</a:t>
            </a:r>
            <a:r>
              <a:rPr lang="en-US" i="1" dirty="0"/>
              <a:t>x</a:t>
            </a:r>
            <a:r>
              <a:rPr lang="en-US" dirty="0"/>
              <a:t>) = </a:t>
            </a:r>
            <a:r>
              <a:rPr lang="en-US" i="1" dirty="0"/>
              <a:t>H</a:t>
            </a:r>
            <a:r>
              <a:rPr lang="en-US" dirty="0"/>
              <a:t>(</a:t>
            </a:r>
            <a:r>
              <a:rPr lang="en-US" i="1" dirty="0"/>
              <a:t>x'</a:t>
            </a:r>
            <a:r>
              <a:rPr lang="en-US" dirty="0"/>
              <a:t>).</a:t>
            </a:r>
          </a:p>
          <a:p>
            <a:pPr fontAlgn="base"/>
            <a:r>
              <a:rPr lang="en-US" dirty="0"/>
              <a:t>Some hashes are vulnerable to length extension attacks</a:t>
            </a:r>
          </a:p>
          <a:p>
            <a:pPr fontAlgn="base"/>
            <a:r>
              <a:rPr lang="en-US" dirty="0"/>
              <a:t>Hashes don’t provide integrity (unless you can publish the hash securely)</a:t>
            </a:r>
          </a:p>
        </p:txBody>
      </p:sp>
    </p:spTree>
    <p:extLst>
      <p:ext uri="{BB962C8B-B14F-4D97-AF65-F5344CB8AC3E}">
        <p14:creationId xmlns:p14="http://schemas.microsoft.com/office/powerpoint/2010/main" val="42811490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75DE-45D0-D04B-BF48-875C48A5348D}"/>
              </a:ext>
            </a:extLst>
          </p:cNvPr>
          <p:cNvSpPr>
            <a:spLocks noGrp="1"/>
          </p:cNvSpPr>
          <p:nvPr>
            <p:ph type="ctrTitle"/>
          </p:nvPr>
        </p:nvSpPr>
        <p:spPr/>
        <p:txBody>
          <a:bodyPr/>
          <a:lstStyle/>
          <a:p>
            <a:r>
              <a:rPr lang="en-US" dirty="0"/>
              <a:t>Lecture 18</a:t>
            </a:r>
          </a:p>
        </p:txBody>
      </p:sp>
      <p:sp>
        <p:nvSpPr>
          <p:cNvPr id="3" name="Subtitle 2">
            <a:extLst>
              <a:ext uri="{FF2B5EF4-FFF2-40B4-BE49-F238E27FC236}">
                <a16:creationId xmlns:a16="http://schemas.microsoft.com/office/drawing/2014/main" id="{1C6C8141-0415-0A4C-909B-C297F552077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23678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CFF2-E188-984C-83B9-23EF312C78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B15F44-DD53-C742-946F-B17DA30674ED}"/>
              </a:ext>
            </a:extLst>
          </p:cNvPr>
          <p:cNvSpPr>
            <a:spLocks noGrp="1"/>
          </p:cNvSpPr>
          <p:nvPr>
            <p:ph idx="1"/>
          </p:nvPr>
        </p:nvSpPr>
        <p:spPr/>
        <p:txBody>
          <a:bodyPr/>
          <a:lstStyle/>
          <a:p>
            <a:pPr marL="0" indent="0">
              <a:buNone/>
            </a:pPr>
            <a:endParaRPr lang="en-US" dirty="0"/>
          </a:p>
          <a:p>
            <a:pPr marL="0" indent="0" algn="ctr">
              <a:buNone/>
            </a:pPr>
            <a:endParaRPr lang="en-US" sz="3600" dirty="0"/>
          </a:p>
          <a:p>
            <a:pPr marL="0" indent="0">
              <a:buNone/>
            </a:pPr>
            <a:r>
              <a:rPr lang="zh-CN" altLang="en-US" sz="3600" dirty="0"/>
              <a:t>                       </a:t>
            </a:r>
            <a:r>
              <a:rPr lang="en-US" sz="3600" dirty="0"/>
              <a:t>Message Authentication Code</a:t>
            </a:r>
          </a:p>
        </p:txBody>
      </p:sp>
    </p:spTree>
    <p:extLst>
      <p:ext uri="{BB962C8B-B14F-4D97-AF65-F5344CB8AC3E}">
        <p14:creationId xmlns:p14="http://schemas.microsoft.com/office/powerpoint/2010/main" val="12379741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2502B-C2A6-834D-B9E3-6986BDD60D89}"/>
              </a:ext>
            </a:extLst>
          </p:cNvPr>
          <p:cNvSpPr>
            <a:spLocks noGrp="1"/>
          </p:cNvSpPr>
          <p:nvPr>
            <p:ph type="title"/>
          </p:nvPr>
        </p:nvSpPr>
        <p:spPr/>
        <p:txBody>
          <a:bodyPr/>
          <a:lstStyle/>
          <a:p>
            <a:r>
              <a:rPr lang="en-US" dirty="0"/>
              <a:t>Message authentication code (MAC)</a:t>
            </a:r>
          </a:p>
        </p:txBody>
      </p:sp>
      <p:sp>
        <p:nvSpPr>
          <p:cNvPr id="3" name="Content Placeholder 2">
            <a:extLst>
              <a:ext uri="{FF2B5EF4-FFF2-40B4-BE49-F238E27FC236}">
                <a16:creationId xmlns:a16="http://schemas.microsoft.com/office/drawing/2014/main" id="{2820E5D2-E108-4D49-A383-202C3FDFED43}"/>
              </a:ext>
            </a:extLst>
          </p:cNvPr>
          <p:cNvSpPr>
            <a:spLocks noGrp="1"/>
          </p:cNvSpPr>
          <p:nvPr>
            <p:ph idx="1"/>
          </p:nvPr>
        </p:nvSpPr>
        <p:spPr/>
        <p:txBody>
          <a:bodyPr/>
          <a:lstStyle/>
          <a:p>
            <a:r>
              <a:rPr lang="en-AU" altLang="en-US" dirty="0"/>
              <a:t>generated by an algorithm that creates a small fixed-sized block</a:t>
            </a:r>
          </a:p>
          <a:p>
            <a:pPr lvl="1"/>
            <a:r>
              <a:rPr lang="en-AU" altLang="en-US" dirty="0"/>
              <a:t>depending on both message and some key</a:t>
            </a:r>
          </a:p>
          <a:p>
            <a:pPr lvl="1"/>
            <a:r>
              <a:rPr lang="en-US" altLang="en-US" dirty="0"/>
              <a:t>not be reversible</a:t>
            </a:r>
          </a:p>
          <a:p>
            <a:pPr lvl="1"/>
            <a:r>
              <a:rPr lang="en-US" altLang="en-US" dirty="0"/>
              <a:t>MAC</a:t>
            </a:r>
            <a:r>
              <a:rPr lang="en-US" altLang="en-US" baseline="-25000" dirty="0"/>
              <a:t>M</a:t>
            </a:r>
            <a:r>
              <a:rPr lang="en-US" altLang="en-US" dirty="0"/>
              <a:t> = F(K</a:t>
            </a:r>
            <a:r>
              <a:rPr lang="en-US" altLang="en-US" baseline="-25000" dirty="0"/>
              <a:t>AB</a:t>
            </a:r>
            <a:r>
              <a:rPr lang="en-US" altLang="en-US" dirty="0"/>
              <a:t>, M)</a:t>
            </a:r>
            <a:endParaRPr lang="en-AU" altLang="en-US" dirty="0"/>
          </a:p>
          <a:p>
            <a:r>
              <a:rPr lang="en-US" altLang="en-US" dirty="0"/>
              <a:t>appended to message as a signature</a:t>
            </a:r>
          </a:p>
          <a:p>
            <a:r>
              <a:rPr lang="en-US" altLang="en-US" dirty="0"/>
              <a:t>receiver performs same computation on message and checks it matches the MAC</a:t>
            </a:r>
          </a:p>
          <a:p>
            <a:r>
              <a:rPr lang="en-US" altLang="en-US" dirty="0"/>
              <a:t>provides assurance that message is unaltered and comes from sender</a:t>
            </a:r>
            <a:endParaRPr lang="en-AU" altLang="en-US" dirty="0"/>
          </a:p>
          <a:p>
            <a:pPr marL="0" indent="0">
              <a:buNone/>
            </a:pPr>
            <a:endParaRPr lang="en-US" dirty="0"/>
          </a:p>
        </p:txBody>
      </p:sp>
    </p:spTree>
    <p:extLst>
      <p:ext uri="{BB962C8B-B14F-4D97-AF65-F5344CB8AC3E}">
        <p14:creationId xmlns:p14="http://schemas.microsoft.com/office/powerpoint/2010/main" val="26954393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ABFD5-212C-1945-B2E0-B54B4977D91D}"/>
              </a:ext>
            </a:extLst>
          </p:cNvPr>
          <p:cNvSpPr>
            <a:spLocks noGrp="1"/>
          </p:cNvSpPr>
          <p:nvPr>
            <p:ph type="title"/>
          </p:nvPr>
        </p:nvSpPr>
        <p:spPr/>
        <p:txBody>
          <a:bodyPr/>
          <a:lstStyle/>
          <a:p>
            <a:r>
              <a:rPr lang="en-US" dirty="0"/>
              <a:t>MACs: Usage</a:t>
            </a:r>
          </a:p>
        </p:txBody>
      </p:sp>
      <p:sp>
        <p:nvSpPr>
          <p:cNvPr id="3" name="Content Placeholder 2">
            <a:extLst>
              <a:ext uri="{FF2B5EF4-FFF2-40B4-BE49-F238E27FC236}">
                <a16:creationId xmlns:a16="http://schemas.microsoft.com/office/drawing/2014/main" id="{A1B54C8A-BD92-2445-8431-33DC37C65950}"/>
              </a:ext>
            </a:extLst>
          </p:cNvPr>
          <p:cNvSpPr>
            <a:spLocks noGrp="1"/>
          </p:cNvSpPr>
          <p:nvPr>
            <p:ph idx="1"/>
          </p:nvPr>
        </p:nvSpPr>
        <p:spPr>
          <a:xfrm>
            <a:off x="838200" y="1465262"/>
            <a:ext cx="10778067" cy="4351338"/>
          </a:xfrm>
        </p:spPr>
        <p:txBody>
          <a:bodyPr/>
          <a:lstStyle/>
          <a:p>
            <a:pPr fontAlgn="base"/>
            <a:r>
              <a:rPr lang="en-US" dirty="0"/>
              <a:t>Alice wants to send </a:t>
            </a:r>
            <a:r>
              <a:rPr lang="en-US" i="1" dirty="0"/>
              <a:t>M</a:t>
            </a:r>
            <a:r>
              <a:rPr lang="en-US" dirty="0"/>
              <a:t> to Bob, but doesn’t want David to tamper with it</a:t>
            </a:r>
          </a:p>
          <a:p>
            <a:pPr fontAlgn="base"/>
            <a:r>
              <a:rPr lang="en-US" dirty="0"/>
              <a:t>Alice sends </a:t>
            </a:r>
            <a:r>
              <a:rPr lang="en-US" i="1" dirty="0"/>
              <a:t>M</a:t>
            </a:r>
            <a:r>
              <a:rPr lang="en-US" dirty="0"/>
              <a:t> and </a:t>
            </a:r>
            <a:r>
              <a:rPr lang="en-US" i="1" dirty="0"/>
              <a:t>T</a:t>
            </a:r>
            <a:r>
              <a:rPr lang="en-US" dirty="0"/>
              <a:t> = MAC(</a:t>
            </a:r>
            <a:r>
              <a:rPr lang="en-US" i="1" dirty="0"/>
              <a:t>K</a:t>
            </a:r>
            <a:r>
              <a:rPr lang="en-US" dirty="0"/>
              <a:t>, </a:t>
            </a:r>
            <a:r>
              <a:rPr lang="en-US" i="1" dirty="0"/>
              <a:t>M</a:t>
            </a:r>
            <a:r>
              <a:rPr lang="en-US" dirty="0"/>
              <a:t>) to Bob</a:t>
            </a:r>
          </a:p>
          <a:p>
            <a:pPr fontAlgn="base"/>
            <a:r>
              <a:rPr lang="en-US" dirty="0"/>
              <a:t>Bob receives </a:t>
            </a:r>
            <a:r>
              <a:rPr lang="en-US" i="1" dirty="0"/>
              <a:t>M</a:t>
            </a:r>
            <a:r>
              <a:rPr lang="en-US" dirty="0"/>
              <a:t> and </a:t>
            </a:r>
            <a:r>
              <a:rPr lang="en-US" i="1" dirty="0"/>
              <a:t>T</a:t>
            </a:r>
            <a:endParaRPr lang="en-US" dirty="0"/>
          </a:p>
          <a:p>
            <a:pPr fontAlgn="base"/>
            <a:r>
              <a:rPr lang="en-US" dirty="0"/>
              <a:t>Bob computes MAC(</a:t>
            </a:r>
            <a:r>
              <a:rPr lang="en-US" i="1" dirty="0"/>
              <a:t>K</a:t>
            </a:r>
            <a:r>
              <a:rPr lang="en-US" dirty="0"/>
              <a:t>, </a:t>
            </a:r>
            <a:r>
              <a:rPr lang="en-US" i="1" dirty="0"/>
              <a:t>M</a:t>
            </a:r>
            <a:r>
              <a:rPr lang="en-US" dirty="0"/>
              <a:t>) and checks that it matches </a:t>
            </a:r>
            <a:r>
              <a:rPr lang="en-US" i="1" dirty="0"/>
              <a:t>T</a:t>
            </a:r>
            <a:endParaRPr lang="en-US" dirty="0"/>
          </a:p>
          <a:p>
            <a:pPr fontAlgn="base"/>
            <a:r>
              <a:rPr lang="en-US" dirty="0"/>
              <a:t>If the MACs match, Bob is confident the message has not been tampered with (integrity)</a:t>
            </a:r>
          </a:p>
          <a:p>
            <a:endParaRPr lang="en-US" dirty="0"/>
          </a:p>
        </p:txBody>
      </p:sp>
      <p:pic>
        <p:nvPicPr>
          <p:cNvPr id="5" name="Picture 4" descr="Diagram&#10;&#10;Description automatically generated">
            <a:extLst>
              <a:ext uri="{FF2B5EF4-FFF2-40B4-BE49-F238E27FC236}">
                <a16:creationId xmlns:a16="http://schemas.microsoft.com/office/drawing/2014/main" id="{D1FF38E6-3261-974C-981B-188C0570B608}"/>
              </a:ext>
            </a:extLst>
          </p:cNvPr>
          <p:cNvPicPr>
            <a:picLocks noChangeAspect="1"/>
          </p:cNvPicPr>
          <p:nvPr/>
        </p:nvPicPr>
        <p:blipFill>
          <a:blip r:embed="rId2"/>
          <a:stretch>
            <a:fillRect/>
          </a:stretch>
        </p:blipFill>
        <p:spPr>
          <a:xfrm>
            <a:off x="1388533" y="4595283"/>
            <a:ext cx="9042400" cy="1803400"/>
          </a:xfrm>
          <a:prstGeom prst="rect">
            <a:avLst/>
          </a:prstGeom>
        </p:spPr>
      </p:pic>
    </p:spTree>
    <p:extLst>
      <p:ext uri="{BB962C8B-B14F-4D97-AF65-F5344CB8AC3E}">
        <p14:creationId xmlns:p14="http://schemas.microsoft.com/office/powerpoint/2010/main" val="41143518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5CD2-D4BB-9B42-85C1-6C1E3098FC4C}"/>
              </a:ext>
            </a:extLst>
          </p:cNvPr>
          <p:cNvSpPr>
            <a:spLocks noGrp="1"/>
          </p:cNvSpPr>
          <p:nvPr>
            <p:ph type="title"/>
          </p:nvPr>
        </p:nvSpPr>
        <p:spPr/>
        <p:txBody>
          <a:bodyPr/>
          <a:lstStyle/>
          <a:p>
            <a:r>
              <a:rPr lang="en-US" dirty="0"/>
              <a:t>MACs: Definition</a:t>
            </a:r>
          </a:p>
        </p:txBody>
      </p:sp>
      <p:sp>
        <p:nvSpPr>
          <p:cNvPr id="3" name="Content Placeholder 2">
            <a:extLst>
              <a:ext uri="{FF2B5EF4-FFF2-40B4-BE49-F238E27FC236}">
                <a16:creationId xmlns:a16="http://schemas.microsoft.com/office/drawing/2014/main" id="{F1FADC43-A0D8-B34C-8C88-0E2921B356B1}"/>
              </a:ext>
            </a:extLst>
          </p:cNvPr>
          <p:cNvSpPr>
            <a:spLocks noGrp="1"/>
          </p:cNvSpPr>
          <p:nvPr>
            <p:ph idx="1"/>
          </p:nvPr>
        </p:nvSpPr>
        <p:spPr>
          <a:xfrm>
            <a:off x="838200" y="1690688"/>
            <a:ext cx="10515600" cy="4351338"/>
          </a:xfrm>
        </p:spPr>
        <p:txBody>
          <a:bodyPr/>
          <a:lstStyle/>
          <a:p>
            <a:pPr fontAlgn="base"/>
            <a:r>
              <a:rPr lang="en-US" dirty="0"/>
              <a:t>Two parts:</a:t>
            </a:r>
          </a:p>
          <a:p>
            <a:pPr lvl="1" fontAlgn="base"/>
            <a:r>
              <a:rPr lang="en-US" dirty="0" err="1"/>
              <a:t>KeyGen</a:t>
            </a:r>
            <a:r>
              <a:rPr lang="en-US" dirty="0"/>
              <a:t>() → </a:t>
            </a:r>
            <a:r>
              <a:rPr lang="en-US" i="1" dirty="0"/>
              <a:t>K</a:t>
            </a:r>
            <a:r>
              <a:rPr lang="en-US" dirty="0"/>
              <a:t>: Generate a key </a:t>
            </a:r>
            <a:r>
              <a:rPr lang="en-US" i="1" dirty="0"/>
              <a:t>K</a:t>
            </a:r>
            <a:endParaRPr lang="en-US" dirty="0"/>
          </a:p>
          <a:p>
            <a:pPr lvl="1" fontAlgn="base"/>
            <a:r>
              <a:rPr lang="en-US" dirty="0"/>
              <a:t>MAC(</a:t>
            </a:r>
            <a:r>
              <a:rPr lang="en-US" i="1" dirty="0"/>
              <a:t>K</a:t>
            </a:r>
            <a:r>
              <a:rPr lang="en-US" dirty="0"/>
              <a:t>, </a:t>
            </a:r>
            <a:r>
              <a:rPr lang="en-US" i="1" dirty="0"/>
              <a:t>M</a:t>
            </a:r>
            <a:r>
              <a:rPr lang="en-US" dirty="0"/>
              <a:t>) → </a:t>
            </a:r>
            <a:r>
              <a:rPr lang="en-US" i="1" dirty="0"/>
              <a:t>T</a:t>
            </a:r>
            <a:r>
              <a:rPr lang="en-US" dirty="0"/>
              <a:t>: Generate a tag </a:t>
            </a:r>
            <a:r>
              <a:rPr lang="en-US" i="1" dirty="0"/>
              <a:t>T</a:t>
            </a:r>
            <a:r>
              <a:rPr lang="en-US" dirty="0"/>
              <a:t> for the message </a:t>
            </a:r>
            <a:r>
              <a:rPr lang="en-US" i="1" dirty="0"/>
              <a:t>M</a:t>
            </a:r>
            <a:r>
              <a:rPr lang="en-US" dirty="0"/>
              <a:t> using key </a:t>
            </a:r>
            <a:r>
              <a:rPr lang="en-US" i="1" dirty="0"/>
              <a:t>K</a:t>
            </a:r>
            <a:endParaRPr lang="en-US" dirty="0"/>
          </a:p>
          <a:p>
            <a:pPr lvl="2" fontAlgn="base"/>
            <a:r>
              <a:rPr lang="en-US" dirty="0"/>
              <a:t>Inputs: A secret key and an arbitrary-length message</a:t>
            </a:r>
          </a:p>
          <a:p>
            <a:pPr lvl="2" fontAlgn="base"/>
            <a:r>
              <a:rPr lang="en-US" dirty="0"/>
              <a:t>Output: A fixed-length </a:t>
            </a:r>
            <a:r>
              <a:rPr lang="en-US" b="1" dirty="0"/>
              <a:t>tag</a:t>
            </a:r>
            <a:r>
              <a:rPr lang="en-US" dirty="0"/>
              <a:t> on the message</a:t>
            </a:r>
          </a:p>
          <a:p>
            <a:pPr fontAlgn="base"/>
            <a:r>
              <a:rPr lang="en-US" dirty="0"/>
              <a:t>Properties</a:t>
            </a:r>
          </a:p>
          <a:p>
            <a:pPr lvl="1" fontAlgn="base"/>
            <a:r>
              <a:rPr lang="en-US" b="1" dirty="0"/>
              <a:t>Correctness</a:t>
            </a:r>
            <a:r>
              <a:rPr lang="en-US" dirty="0"/>
              <a:t>: Determinism</a:t>
            </a:r>
            <a:endParaRPr lang="en-US" b="1" dirty="0"/>
          </a:p>
          <a:p>
            <a:pPr lvl="2" fontAlgn="base"/>
            <a:r>
              <a:rPr lang="en-US" dirty="0"/>
              <a:t>Note: Some more complicated MAC schemes have an additional Verify(</a:t>
            </a:r>
            <a:r>
              <a:rPr lang="en-US" i="1" dirty="0"/>
              <a:t>K</a:t>
            </a:r>
            <a:r>
              <a:rPr lang="en-US" dirty="0"/>
              <a:t>, </a:t>
            </a:r>
            <a:r>
              <a:rPr lang="en-US" i="1" dirty="0"/>
              <a:t>M</a:t>
            </a:r>
            <a:r>
              <a:rPr lang="en-US" dirty="0"/>
              <a:t>, </a:t>
            </a:r>
            <a:r>
              <a:rPr lang="en-US" i="1" dirty="0"/>
              <a:t>T</a:t>
            </a:r>
            <a:r>
              <a:rPr lang="en-US" dirty="0"/>
              <a:t>) function that don’t require determinism, but this is out of scope</a:t>
            </a:r>
          </a:p>
          <a:p>
            <a:pPr lvl="1" fontAlgn="base"/>
            <a:r>
              <a:rPr lang="en-US" b="1" dirty="0"/>
              <a:t>Efficiency</a:t>
            </a:r>
            <a:r>
              <a:rPr lang="en-US" dirty="0"/>
              <a:t>: Computing a MAC should be efficient</a:t>
            </a:r>
            <a:endParaRPr lang="en-US" b="1" dirty="0"/>
          </a:p>
          <a:p>
            <a:pPr lvl="1" fontAlgn="base"/>
            <a:r>
              <a:rPr lang="en-US" b="1" dirty="0"/>
              <a:t>Security</a:t>
            </a:r>
            <a:r>
              <a:rPr lang="en-US" dirty="0"/>
              <a:t>: existentially unforgeable under chosen plaintext attack</a:t>
            </a:r>
          </a:p>
        </p:txBody>
      </p:sp>
    </p:spTree>
    <p:extLst>
      <p:ext uri="{BB962C8B-B14F-4D97-AF65-F5344CB8AC3E}">
        <p14:creationId xmlns:p14="http://schemas.microsoft.com/office/powerpoint/2010/main" val="1440516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353C-666B-684B-B4AA-EF44E31EF16F}"/>
              </a:ext>
            </a:extLst>
          </p:cNvPr>
          <p:cNvSpPr>
            <a:spLocks noGrp="1"/>
          </p:cNvSpPr>
          <p:nvPr>
            <p:ph type="title"/>
          </p:nvPr>
        </p:nvSpPr>
        <p:spPr/>
        <p:txBody>
          <a:bodyPr/>
          <a:lstStyle/>
          <a:p>
            <a:r>
              <a:rPr lang="en-US" dirty="0"/>
              <a:t>Existentially unforgeable</a:t>
            </a:r>
          </a:p>
        </p:txBody>
      </p:sp>
      <p:sp>
        <p:nvSpPr>
          <p:cNvPr id="3" name="Content Placeholder 2">
            <a:extLst>
              <a:ext uri="{FF2B5EF4-FFF2-40B4-BE49-F238E27FC236}">
                <a16:creationId xmlns:a16="http://schemas.microsoft.com/office/drawing/2014/main" id="{54A49AB4-0B8E-1B4B-A64F-42661014A141}"/>
              </a:ext>
            </a:extLst>
          </p:cNvPr>
          <p:cNvSpPr>
            <a:spLocks noGrp="1"/>
          </p:cNvSpPr>
          <p:nvPr>
            <p:ph idx="1"/>
          </p:nvPr>
        </p:nvSpPr>
        <p:spPr/>
        <p:txBody>
          <a:bodyPr/>
          <a:lstStyle/>
          <a:p>
            <a:pPr fontAlgn="base"/>
            <a:r>
              <a:rPr lang="en-US" dirty="0"/>
              <a:t>A secure MAC is </a:t>
            </a:r>
            <a:r>
              <a:rPr lang="en-US" b="1" dirty="0"/>
              <a:t>existentially unforgeable</a:t>
            </a:r>
            <a:r>
              <a:rPr lang="en-US" dirty="0"/>
              <a:t>: without the key, an attacker cannot create a valid tag on a message</a:t>
            </a:r>
          </a:p>
          <a:p>
            <a:pPr lvl="1" fontAlgn="base"/>
            <a:r>
              <a:rPr lang="en-US" dirty="0"/>
              <a:t>David cannot generate MAC(</a:t>
            </a:r>
            <a:r>
              <a:rPr lang="en-US" i="1" dirty="0"/>
              <a:t>K</a:t>
            </a:r>
            <a:r>
              <a:rPr lang="en-US" dirty="0"/>
              <a:t>, </a:t>
            </a:r>
            <a:r>
              <a:rPr lang="en-US" i="1" dirty="0"/>
              <a:t>M</a:t>
            </a:r>
            <a:r>
              <a:rPr lang="en-US" dirty="0"/>
              <a:t>') without </a:t>
            </a:r>
            <a:r>
              <a:rPr lang="en-US" i="1" dirty="0"/>
              <a:t>K</a:t>
            </a:r>
            <a:endParaRPr lang="en-US" dirty="0"/>
          </a:p>
          <a:p>
            <a:pPr lvl="1"/>
            <a:r>
              <a:rPr lang="en-US" dirty="0"/>
              <a:t>David cannot find any </a:t>
            </a:r>
            <a:r>
              <a:rPr lang="en-US" i="1" dirty="0"/>
              <a:t>M</a:t>
            </a:r>
            <a:r>
              <a:rPr lang="en-US" dirty="0"/>
              <a:t>' ≠ </a:t>
            </a:r>
            <a:r>
              <a:rPr lang="en-US" i="1" dirty="0"/>
              <a:t>M</a:t>
            </a:r>
            <a:r>
              <a:rPr lang="en-US" dirty="0"/>
              <a:t> such that MAC(</a:t>
            </a:r>
            <a:r>
              <a:rPr lang="en-US" i="1" dirty="0"/>
              <a:t>K</a:t>
            </a:r>
            <a:r>
              <a:rPr lang="en-US" dirty="0"/>
              <a:t>, </a:t>
            </a:r>
            <a:r>
              <a:rPr lang="en-US" i="1" dirty="0"/>
              <a:t>M</a:t>
            </a:r>
            <a:r>
              <a:rPr lang="en-US" dirty="0"/>
              <a:t>') = MAC(</a:t>
            </a:r>
            <a:r>
              <a:rPr lang="en-US" i="1" dirty="0"/>
              <a:t>K</a:t>
            </a:r>
            <a:r>
              <a:rPr lang="en-US" dirty="0"/>
              <a:t>, </a:t>
            </a:r>
            <a:r>
              <a:rPr lang="en-US" i="1" dirty="0"/>
              <a:t>M</a:t>
            </a:r>
            <a:r>
              <a:rPr lang="en-US" dirty="0"/>
              <a:t>)</a:t>
            </a:r>
          </a:p>
        </p:txBody>
      </p:sp>
    </p:spTree>
    <p:extLst>
      <p:ext uri="{BB962C8B-B14F-4D97-AF65-F5344CB8AC3E}">
        <p14:creationId xmlns:p14="http://schemas.microsoft.com/office/powerpoint/2010/main" val="21390370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BBC3C-DDE7-3942-A9EC-349249C4B62F}"/>
              </a:ext>
            </a:extLst>
          </p:cNvPr>
          <p:cNvSpPr>
            <a:spLocks noGrp="1"/>
          </p:cNvSpPr>
          <p:nvPr>
            <p:ph type="title"/>
          </p:nvPr>
        </p:nvSpPr>
        <p:spPr/>
        <p:txBody>
          <a:bodyPr/>
          <a:lstStyle/>
          <a:p>
            <a:r>
              <a:rPr lang="en-US"/>
              <a:t>Example: HMAC</a:t>
            </a:r>
            <a:endParaRPr lang="en-US" dirty="0"/>
          </a:p>
        </p:txBody>
      </p:sp>
      <p:sp>
        <p:nvSpPr>
          <p:cNvPr id="3" name="Content Placeholder 2">
            <a:extLst>
              <a:ext uri="{FF2B5EF4-FFF2-40B4-BE49-F238E27FC236}">
                <a16:creationId xmlns:a16="http://schemas.microsoft.com/office/drawing/2014/main" id="{9F7D53DE-B460-714F-A29E-235BFBA1CC99}"/>
              </a:ext>
            </a:extLst>
          </p:cNvPr>
          <p:cNvSpPr>
            <a:spLocks noGrp="1"/>
          </p:cNvSpPr>
          <p:nvPr>
            <p:ph idx="1"/>
          </p:nvPr>
        </p:nvSpPr>
        <p:spPr/>
        <p:txBody>
          <a:bodyPr>
            <a:normAutofit/>
          </a:bodyPr>
          <a:lstStyle/>
          <a:p>
            <a:r>
              <a:rPr lang="en-US" dirty="0"/>
              <a:t>issued as RFC 2104 [1]</a:t>
            </a:r>
          </a:p>
          <a:p>
            <a:r>
              <a:rPr lang="en-US" dirty="0"/>
              <a:t>has been chosen as the mandatory-to-implement MAC for IP Security</a:t>
            </a:r>
          </a:p>
          <a:p>
            <a:r>
              <a:rPr lang="en-US" dirty="0"/>
              <a:t>Used in Transport Layer Security (TLS) and Secure Electronic Transaction (SET)</a:t>
            </a:r>
          </a:p>
          <a:p>
            <a:endParaRPr lang="en-US" dirty="0"/>
          </a:p>
          <a:p>
            <a:endParaRPr lang="en-US" dirty="0"/>
          </a:p>
          <a:p>
            <a:endParaRPr lang="en-US" dirty="0"/>
          </a:p>
          <a:p>
            <a:pPr marL="0" indent="0">
              <a:buNone/>
            </a:pPr>
            <a:endParaRPr lang="en-US" sz="1600" dirty="0"/>
          </a:p>
          <a:p>
            <a:pPr marL="0" indent="0">
              <a:buNone/>
            </a:pPr>
            <a:r>
              <a:rPr lang="en-US" sz="1600" dirty="0"/>
              <a:t>[1] “HMAC: Keyed-Hashing for Message Authentication”, RFC 2104, https://</a:t>
            </a:r>
            <a:r>
              <a:rPr lang="en-US" sz="1600" dirty="0" err="1"/>
              <a:t>datatracker.ietf.org</a:t>
            </a:r>
            <a:r>
              <a:rPr lang="en-US" sz="1600" dirty="0"/>
              <a:t>/doc/html/rfc2104</a:t>
            </a:r>
          </a:p>
        </p:txBody>
      </p:sp>
    </p:spTree>
    <p:extLst>
      <p:ext uri="{BB962C8B-B14F-4D97-AF65-F5344CB8AC3E}">
        <p14:creationId xmlns:p14="http://schemas.microsoft.com/office/powerpoint/2010/main" val="32555969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6140-02C6-074B-A722-26D4038ABFF0}"/>
              </a:ext>
            </a:extLst>
          </p:cNvPr>
          <p:cNvSpPr>
            <a:spLocks noGrp="1"/>
          </p:cNvSpPr>
          <p:nvPr>
            <p:ph type="title"/>
          </p:nvPr>
        </p:nvSpPr>
        <p:spPr/>
        <p:txBody>
          <a:bodyPr/>
          <a:lstStyle/>
          <a:p>
            <a:r>
              <a:rPr lang="en-US"/>
              <a:t>HMAC(K, M)</a:t>
            </a:r>
            <a:endParaRPr lang="en-US" dirty="0"/>
          </a:p>
        </p:txBody>
      </p:sp>
      <p:sp>
        <p:nvSpPr>
          <p:cNvPr id="3" name="Content Placeholder 2">
            <a:extLst>
              <a:ext uri="{FF2B5EF4-FFF2-40B4-BE49-F238E27FC236}">
                <a16:creationId xmlns:a16="http://schemas.microsoft.com/office/drawing/2014/main" id="{51C5C9AF-7DCD-C04F-A9BD-272235B2457A}"/>
              </a:ext>
            </a:extLst>
          </p:cNvPr>
          <p:cNvSpPr>
            <a:spLocks noGrp="1"/>
          </p:cNvSpPr>
          <p:nvPr>
            <p:ph idx="1"/>
          </p:nvPr>
        </p:nvSpPr>
        <p:spPr/>
        <p:txBody>
          <a:bodyPr/>
          <a:lstStyle/>
          <a:p>
            <a:r>
              <a:rPr lang="en-US" dirty="0"/>
              <a:t>will produce two keys to increase security</a:t>
            </a:r>
          </a:p>
          <a:p>
            <a:r>
              <a:rPr lang="en-US" dirty="0"/>
              <a:t>If key is longer than the desired size, we can hash it first, but be careful with using keys that are too much smaller, they have to have enough randomness in them</a:t>
            </a:r>
          </a:p>
          <a:p>
            <a:r>
              <a:rPr lang="en-US" dirty="0"/>
              <a:t>Output </a:t>
            </a:r>
            <a:r>
              <a:rPr lang="en-US" i="1" dirty="0"/>
              <a:t>H[</a:t>
            </a:r>
            <a:r>
              <a:rPr lang="en-US" dirty="0"/>
              <a:t>(</a:t>
            </a:r>
            <a:r>
              <a:rPr lang="en-US" i="1" dirty="0">
                <a:solidFill>
                  <a:srgbClr val="00B0F0"/>
                </a:solidFill>
              </a:rPr>
              <a:t>K</a:t>
            </a:r>
            <a:r>
              <a:rPr lang="en-US" i="1" baseline="30000" dirty="0">
                <a:solidFill>
                  <a:srgbClr val="00B0F0"/>
                </a:solidFill>
              </a:rPr>
              <a:t>+</a:t>
            </a:r>
            <a:r>
              <a:rPr lang="en-US" dirty="0">
                <a:solidFill>
                  <a:srgbClr val="00B0F0"/>
                </a:solidFill>
              </a:rPr>
              <a:t> ⊕ </a:t>
            </a:r>
            <a:r>
              <a:rPr lang="en-US" i="1" dirty="0" err="1">
                <a:solidFill>
                  <a:srgbClr val="00B0F0"/>
                </a:solidFill>
              </a:rPr>
              <a:t>opad</a:t>
            </a:r>
            <a:r>
              <a:rPr lang="en-US" dirty="0"/>
              <a:t>) || </a:t>
            </a:r>
            <a:r>
              <a:rPr lang="en-US" i="1" dirty="0"/>
              <a:t>H[</a:t>
            </a:r>
            <a:r>
              <a:rPr lang="en-US" dirty="0"/>
              <a:t>(</a:t>
            </a:r>
            <a:r>
              <a:rPr lang="en-US" i="1" dirty="0">
                <a:solidFill>
                  <a:srgbClr val="FF0000"/>
                </a:solidFill>
              </a:rPr>
              <a:t>K</a:t>
            </a:r>
            <a:r>
              <a:rPr lang="en-US" i="1" baseline="30000" dirty="0">
                <a:solidFill>
                  <a:srgbClr val="FF0000"/>
                </a:solidFill>
              </a:rPr>
              <a:t>+</a:t>
            </a:r>
            <a:r>
              <a:rPr lang="en-US" dirty="0">
                <a:solidFill>
                  <a:srgbClr val="FF0000"/>
                </a:solidFill>
              </a:rPr>
              <a:t> ⊕ </a:t>
            </a:r>
            <a:r>
              <a:rPr lang="en-US" i="1" dirty="0" err="1">
                <a:solidFill>
                  <a:srgbClr val="FF0000"/>
                </a:solidFill>
              </a:rPr>
              <a:t>ipad</a:t>
            </a:r>
            <a:r>
              <a:rPr lang="en-US" dirty="0"/>
              <a:t>) || </a:t>
            </a:r>
            <a:r>
              <a:rPr lang="en-US" i="1" dirty="0"/>
              <a:t>M]]</a:t>
            </a:r>
            <a:endParaRPr lang="en-US" dirty="0"/>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995639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05AE-107D-AC43-B556-6B345AF989A7}"/>
              </a:ext>
            </a:extLst>
          </p:cNvPr>
          <p:cNvSpPr>
            <a:spLocks noGrp="1"/>
          </p:cNvSpPr>
          <p:nvPr>
            <p:ph type="title"/>
          </p:nvPr>
        </p:nvSpPr>
        <p:spPr/>
        <p:txBody>
          <a:bodyPr/>
          <a:lstStyle/>
          <a:p>
            <a:r>
              <a:rPr lang="en-US"/>
              <a:t>Example: HMAC</a:t>
            </a:r>
            <a:endParaRPr lang="en-US" dirty="0"/>
          </a:p>
        </p:txBody>
      </p:sp>
      <p:sp>
        <p:nvSpPr>
          <p:cNvPr id="3" name="Content Placeholder 2">
            <a:extLst>
              <a:ext uri="{FF2B5EF4-FFF2-40B4-BE49-F238E27FC236}">
                <a16:creationId xmlns:a16="http://schemas.microsoft.com/office/drawing/2014/main" id="{A7475954-C98D-D14B-A682-68DC2B9DF9D6}"/>
              </a:ext>
            </a:extLst>
          </p:cNvPr>
          <p:cNvSpPr>
            <a:spLocks noGrp="1"/>
          </p:cNvSpPr>
          <p:nvPr>
            <p:ph idx="1"/>
          </p:nvPr>
        </p:nvSpPr>
        <p:spPr/>
        <p:txBody>
          <a:bodyPr/>
          <a:lstStyle/>
          <a:p>
            <a:pPr fontAlgn="base"/>
            <a:r>
              <a:rPr lang="en-US" dirty="0"/>
              <a:t>HMAC(</a:t>
            </a:r>
            <a:r>
              <a:rPr lang="en-US" i="1" dirty="0"/>
              <a:t>K</a:t>
            </a:r>
            <a:r>
              <a:rPr lang="en-US" dirty="0"/>
              <a:t>, </a:t>
            </a:r>
            <a:r>
              <a:rPr lang="en-US" i="1" dirty="0"/>
              <a:t>M</a:t>
            </a:r>
            <a:r>
              <a:rPr lang="en-US" dirty="0"/>
              <a:t>):</a:t>
            </a:r>
          </a:p>
          <a:p>
            <a:pPr lvl="1" fontAlgn="base"/>
            <a:r>
              <a:rPr lang="en-US" dirty="0"/>
              <a:t>Output </a:t>
            </a:r>
            <a:r>
              <a:rPr lang="en-US" i="1" dirty="0"/>
              <a:t>H[</a:t>
            </a:r>
            <a:r>
              <a:rPr lang="en-US" dirty="0"/>
              <a:t>(</a:t>
            </a:r>
            <a:r>
              <a:rPr lang="en-US" i="1" dirty="0">
                <a:solidFill>
                  <a:srgbClr val="00B0F0"/>
                </a:solidFill>
              </a:rPr>
              <a:t>K</a:t>
            </a:r>
            <a:r>
              <a:rPr lang="en-US" i="1" baseline="30000" dirty="0">
                <a:solidFill>
                  <a:srgbClr val="00B0F0"/>
                </a:solidFill>
              </a:rPr>
              <a:t>+</a:t>
            </a:r>
            <a:r>
              <a:rPr lang="en-US" dirty="0">
                <a:solidFill>
                  <a:srgbClr val="00B0F0"/>
                </a:solidFill>
              </a:rPr>
              <a:t> ⊕ </a:t>
            </a:r>
            <a:r>
              <a:rPr lang="en-US" i="1" dirty="0" err="1">
                <a:solidFill>
                  <a:srgbClr val="00B0F0"/>
                </a:solidFill>
              </a:rPr>
              <a:t>opad</a:t>
            </a:r>
            <a:r>
              <a:rPr lang="en-US" dirty="0"/>
              <a:t>) || </a:t>
            </a:r>
            <a:r>
              <a:rPr lang="en-US" i="1" dirty="0"/>
              <a:t>H[</a:t>
            </a:r>
            <a:r>
              <a:rPr lang="en-US" dirty="0"/>
              <a:t>(</a:t>
            </a:r>
            <a:r>
              <a:rPr lang="en-US" i="1" dirty="0">
                <a:solidFill>
                  <a:srgbClr val="FF0000"/>
                </a:solidFill>
              </a:rPr>
              <a:t>K</a:t>
            </a:r>
            <a:r>
              <a:rPr lang="en-US" i="1" baseline="30000" dirty="0">
                <a:solidFill>
                  <a:srgbClr val="FF0000"/>
                </a:solidFill>
              </a:rPr>
              <a:t>+</a:t>
            </a:r>
            <a:r>
              <a:rPr lang="en-US" dirty="0">
                <a:solidFill>
                  <a:srgbClr val="FF0000"/>
                </a:solidFill>
              </a:rPr>
              <a:t> ⊕ </a:t>
            </a:r>
            <a:r>
              <a:rPr lang="en-US" i="1" dirty="0" err="1">
                <a:solidFill>
                  <a:srgbClr val="FF0000"/>
                </a:solidFill>
              </a:rPr>
              <a:t>ipad</a:t>
            </a:r>
            <a:r>
              <a:rPr lang="en-US" dirty="0"/>
              <a:t>) || </a:t>
            </a:r>
            <a:r>
              <a:rPr lang="en-US" i="1" dirty="0"/>
              <a:t>M]]</a:t>
            </a:r>
            <a:r>
              <a:rPr lang="en-US" dirty="0"/>
              <a:t> </a:t>
            </a:r>
          </a:p>
          <a:p>
            <a:pPr fontAlgn="base"/>
            <a:r>
              <a:rPr lang="en-US" dirty="0"/>
              <a:t>Use </a:t>
            </a:r>
            <a:r>
              <a:rPr lang="en-US" i="1" dirty="0"/>
              <a:t>K</a:t>
            </a:r>
            <a:r>
              <a:rPr lang="en-US" dirty="0"/>
              <a:t> to derive two different keys</a:t>
            </a:r>
          </a:p>
          <a:p>
            <a:pPr lvl="1" fontAlgn="base"/>
            <a:r>
              <a:rPr lang="en-US" i="1" dirty="0" err="1"/>
              <a:t>opad</a:t>
            </a:r>
            <a:r>
              <a:rPr lang="en-US" dirty="0"/>
              <a:t> (outer pad) is the hard-coded byte </a:t>
            </a:r>
            <a:r>
              <a:rPr lang="en-US" b="1" dirty="0"/>
              <a:t>0x5c</a:t>
            </a:r>
            <a:r>
              <a:rPr lang="en-US" dirty="0"/>
              <a:t> repeated until it’s the same length as </a:t>
            </a:r>
            <a:r>
              <a:rPr lang="en-US" i="1" dirty="0"/>
              <a:t>K</a:t>
            </a:r>
            <a:r>
              <a:rPr lang="en-US" i="1" baseline="30000" dirty="0"/>
              <a:t>+</a:t>
            </a:r>
          </a:p>
          <a:p>
            <a:pPr lvl="1" fontAlgn="base"/>
            <a:r>
              <a:rPr lang="en-US" i="1" dirty="0" err="1"/>
              <a:t>ipad</a:t>
            </a:r>
            <a:r>
              <a:rPr lang="en-US" dirty="0"/>
              <a:t> (inner pad) is the hard-coded byte </a:t>
            </a:r>
            <a:r>
              <a:rPr lang="en-US" b="1" dirty="0"/>
              <a:t>0x36</a:t>
            </a:r>
            <a:r>
              <a:rPr lang="en-US" dirty="0"/>
              <a:t> repeated until it’s the same length as </a:t>
            </a:r>
            <a:r>
              <a:rPr lang="en-US" i="1" dirty="0"/>
              <a:t>K</a:t>
            </a:r>
            <a:r>
              <a:rPr lang="en-US" i="1" baseline="30000" dirty="0"/>
              <a:t>+</a:t>
            </a:r>
          </a:p>
          <a:p>
            <a:pPr lvl="1" fontAlgn="base"/>
            <a:r>
              <a:rPr lang="en-US" dirty="0"/>
              <a:t>As long as </a:t>
            </a:r>
            <a:r>
              <a:rPr lang="en-US" i="1" dirty="0" err="1"/>
              <a:t>opad</a:t>
            </a:r>
            <a:r>
              <a:rPr lang="en-US" dirty="0"/>
              <a:t> and </a:t>
            </a:r>
            <a:r>
              <a:rPr lang="en-US" i="1" dirty="0" err="1"/>
              <a:t>ipad</a:t>
            </a:r>
            <a:r>
              <a:rPr lang="en-US" dirty="0"/>
              <a:t> are different, you’ll get two different keys</a:t>
            </a:r>
          </a:p>
          <a:p>
            <a:pPr lvl="1" fontAlgn="base"/>
            <a:r>
              <a:rPr lang="en-US" dirty="0"/>
              <a:t>For paranoia, the designers chose two very different bit patterns, even though they theoretically need only differ in one bit</a:t>
            </a:r>
          </a:p>
        </p:txBody>
      </p:sp>
    </p:spTree>
    <p:extLst>
      <p:ext uri="{BB962C8B-B14F-4D97-AF65-F5344CB8AC3E}">
        <p14:creationId xmlns:p14="http://schemas.microsoft.com/office/powerpoint/2010/main" val="2388023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2954-5FBC-6646-BCC9-742B619ADA45}"/>
              </a:ext>
            </a:extLst>
          </p:cNvPr>
          <p:cNvSpPr>
            <a:spLocks noGrp="1"/>
          </p:cNvSpPr>
          <p:nvPr>
            <p:ph type="title"/>
          </p:nvPr>
        </p:nvSpPr>
        <p:spPr/>
        <p:txBody>
          <a:bodyPr/>
          <a:lstStyle/>
          <a:p>
            <a:r>
              <a:rPr lang="en-US" dirty="0"/>
              <a:t>Know Your Threat Model</a:t>
            </a:r>
          </a:p>
        </p:txBody>
      </p:sp>
      <p:sp>
        <p:nvSpPr>
          <p:cNvPr id="3" name="Content Placeholder 2">
            <a:extLst>
              <a:ext uri="{FF2B5EF4-FFF2-40B4-BE49-F238E27FC236}">
                <a16:creationId xmlns:a16="http://schemas.microsoft.com/office/drawing/2014/main" id="{1FAA8F6F-C7FB-7A43-B7CF-3F05898033C0}"/>
              </a:ext>
            </a:extLst>
          </p:cNvPr>
          <p:cNvSpPr>
            <a:spLocks noGrp="1"/>
          </p:cNvSpPr>
          <p:nvPr>
            <p:ph idx="1"/>
          </p:nvPr>
        </p:nvSpPr>
        <p:spPr/>
        <p:txBody>
          <a:bodyPr/>
          <a:lstStyle/>
          <a:p>
            <a:r>
              <a:rPr lang="en-US" b="1" dirty="0"/>
              <a:t>Threat model:</a:t>
            </a:r>
            <a:r>
              <a:rPr lang="en-US" dirty="0"/>
              <a:t> A model of who your attacker is and what resources they have</a:t>
            </a:r>
          </a:p>
          <a:p>
            <a:r>
              <a:rPr lang="en-US" dirty="0"/>
              <a:t>One of the best ways to counter an attacker is to attack their reasons</a:t>
            </a:r>
          </a:p>
        </p:txBody>
      </p:sp>
    </p:spTree>
    <p:extLst>
      <p:ext uri="{BB962C8B-B14F-4D97-AF65-F5344CB8AC3E}">
        <p14:creationId xmlns:p14="http://schemas.microsoft.com/office/powerpoint/2010/main" val="3101291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8ACE6-98B9-8E47-835E-66ECAD5BEFE2}"/>
              </a:ext>
            </a:extLst>
          </p:cNvPr>
          <p:cNvSpPr>
            <a:spLocks noGrp="1"/>
          </p:cNvSpPr>
          <p:nvPr>
            <p:ph type="ctrTitle"/>
          </p:nvPr>
        </p:nvSpPr>
        <p:spPr/>
        <p:txBody>
          <a:bodyPr/>
          <a:lstStyle/>
          <a:p>
            <a:r>
              <a:rPr lang="en-US" dirty="0"/>
              <a:t>Lecture 19</a:t>
            </a:r>
          </a:p>
        </p:txBody>
      </p:sp>
      <p:sp>
        <p:nvSpPr>
          <p:cNvPr id="3" name="Subtitle 2">
            <a:extLst>
              <a:ext uri="{FF2B5EF4-FFF2-40B4-BE49-F238E27FC236}">
                <a16:creationId xmlns:a16="http://schemas.microsoft.com/office/drawing/2014/main" id="{E3C0E5AF-300A-054E-B8AD-93903B5436F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2841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3F1C-69B8-464F-A3AB-D0566B4BB16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AC3223-6496-3A4D-932E-60C4C00F378E}"/>
              </a:ext>
            </a:extLst>
          </p:cNvPr>
          <p:cNvSpPr>
            <a:spLocks noGrp="1"/>
          </p:cNvSpPr>
          <p:nvPr>
            <p:ph idx="1"/>
          </p:nvPr>
        </p:nvSpPr>
        <p:spPr/>
        <p:txBody>
          <a:bodyPr/>
          <a:lstStyle/>
          <a:p>
            <a:r>
              <a:rPr lang="en-US" dirty="0"/>
              <a:t>Review of MAC authentication</a:t>
            </a:r>
          </a:p>
          <a:p>
            <a:r>
              <a:rPr lang="en-US" dirty="0"/>
              <a:t>Authenticated encryption</a:t>
            </a:r>
          </a:p>
          <a:p>
            <a:endParaRPr lang="en-US" dirty="0"/>
          </a:p>
        </p:txBody>
      </p:sp>
    </p:spTree>
    <p:extLst>
      <p:ext uri="{BB962C8B-B14F-4D97-AF65-F5344CB8AC3E}">
        <p14:creationId xmlns:p14="http://schemas.microsoft.com/office/powerpoint/2010/main" val="13956081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B822-5BEB-5A44-87D4-9EBC11922708}"/>
              </a:ext>
            </a:extLst>
          </p:cNvPr>
          <p:cNvSpPr>
            <a:spLocks noGrp="1"/>
          </p:cNvSpPr>
          <p:nvPr>
            <p:ph type="title"/>
          </p:nvPr>
        </p:nvSpPr>
        <p:spPr/>
        <p:txBody>
          <a:bodyPr/>
          <a:lstStyle/>
          <a:p>
            <a:r>
              <a:rPr lang="en-US"/>
              <a:t>HMAC Properties</a:t>
            </a:r>
            <a:endParaRPr lang="en-US" dirty="0"/>
          </a:p>
        </p:txBody>
      </p:sp>
      <p:sp>
        <p:nvSpPr>
          <p:cNvPr id="3" name="Content Placeholder 2">
            <a:extLst>
              <a:ext uri="{FF2B5EF4-FFF2-40B4-BE49-F238E27FC236}">
                <a16:creationId xmlns:a16="http://schemas.microsoft.com/office/drawing/2014/main" id="{7F367CEC-3455-5045-B33D-708869E0502E}"/>
              </a:ext>
            </a:extLst>
          </p:cNvPr>
          <p:cNvSpPr>
            <a:spLocks noGrp="1"/>
          </p:cNvSpPr>
          <p:nvPr>
            <p:ph idx="1"/>
          </p:nvPr>
        </p:nvSpPr>
        <p:spPr/>
        <p:txBody>
          <a:bodyPr/>
          <a:lstStyle/>
          <a:p>
            <a:pPr fontAlgn="base"/>
            <a:r>
              <a:rPr lang="en-US" dirty="0"/>
              <a:t>HMAC(</a:t>
            </a:r>
            <a:r>
              <a:rPr lang="en-US" i="1" dirty="0"/>
              <a:t>K</a:t>
            </a:r>
            <a:r>
              <a:rPr lang="en-US" dirty="0"/>
              <a:t>, </a:t>
            </a:r>
            <a:r>
              <a:rPr lang="en-US" i="1" dirty="0"/>
              <a:t>M</a:t>
            </a:r>
            <a:r>
              <a:rPr lang="en-US" dirty="0"/>
              <a:t>) = </a:t>
            </a:r>
            <a:r>
              <a:rPr lang="en-US" i="1" dirty="0"/>
              <a:t>H[</a:t>
            </a:r>
            <a:r>
              <a:rPr lang="en-US" dirty="0"/>
              <a:t>(</a:t>
            </a:r>
            <a:r>
              <a:rPr lang="en-US" i="1" dirty="0">
                <a:solidFill>
                  <a:srgbClr val="00B0F0"/>
                </a:solidFill>
              </a:rPr>
              <a:t>K</a:t>
            </a:r>
            <a:r>
              <a:rPr lang="en-US" i="1" baseline="30000" dirty="0">
                <a:solidFill>
                  <a:srgbClr val="00B0F0"/>
                </a:solidFill>
              </a:rPr>
              <a:t>+</a:t>
            </a:r>
            <a:r>
              <a:rPr lang="en-US" dirty="0">
                <a:solidFill>
                  <a:srgbClr val="00B0F0"/>
                </a:solidFill>
              </a:rPr>
              <a:t> ⊕ </a:t>
            </a:r>
            <a:r>
              <a:rPr lang="en-US" i="1" dirty="0" err="1">
                <a:solidFill>
                  <a:srgbClr val="00B0F0"/>
                </a:solidFill>
              </a:rPr>
              <a:t>opad</a:t>
            </a:r>
            <a:r>
              <a:rPr lang="en-US" dirty="0"/>
              <a:t>) || </a:t>
            </a:r>
            <a:r>
              <a:rPr lang="en-US" i="1" dirty="0"/>
              <a:t>H</a:t>
            </a:r>
            <a:r>
              <a:rPr lang="en-US" dirty="0"/>
              <a:t>((</a:t>
            </a:r>
            <a:r>
              <a:rPr lang="en-US" i="1" dirty="0">
                <a:solidFill>
                  <a:srgbClr val="FF0000"/>
                </a:solidFill>
              </a:rPr>
              <a:t>K</a:t>
            </a:r>
            <a:r>
              <a:rPr lang="en-US" i="1" baseline="30000" dirty="0">
                <a:solidFill>
                  <a:srgbClr val="FF0000"/>
                </a:solidFill>
              </a:rPr>
              <a:t>+</a:t>
            </a:r>
            <a:r>
              <a:rPr lang="en-US" dirty="0">
                <a:solidFill>
                  <a:srgbClr val="FF0000"/>
                </a:solidFill>
              </a:rPr>
              <a:t> ⊕ </a:t>
            </a:r>
            <a:r>
              <a:rPr lang="en-US" i="1" dirty="0" err="1">
                <a:solidFill>
                  <a:srgbClr val="FF0000"/>
                </a:solidFill>
              </a:rPr>
              <a:t>ipad</a:t>
            </a:r>
            <a:r>
              <a:rPr lang="en-US" dirty="0"/>
              <a:t>) || </a:t>
            </a:r>
            <a:r>
              <a:rPr lang="en-US" i="1" dirty="0"/>
              <a:t>M]]</a:t>
            </a:r>
            <a:r>
              <a:rPr lang="en-US" dirty="0"/>
              <a:t> </a:t>
            </a:r>
          </a:p>
          <a:p>
            <a:pPr fontAlgn="base"/>
            <a:r>
              <a:rPr lang="en-US" dirty="0"/>
              <a:t>HMAC is a hash function, so it has the properties of the underlying hash too</a:t>
            </a:r>
          </a:p>
          <a:p>
            <a:pPr lvl="1" fontAlgn="base"/>
            <a:r>
              <a:rPr lang="en-US" dirty="0"/>
              <a:t>It is collision resistant</a:t>
            </a:r>
          </a:p>
          <a:p>
            <a:pPr lvl="1" fontAlgn="base"/>
            <a:r>
              <a:rPr lang="en-US" dirty="0"/>
              <a:t>Given HMAC(</a:t>
            </a:r>
            <a:r>
              <a:rPr lang="en-US" i="1" dirty="0"/>
              <a:t>K</a:t>
            </a:r>
            <a:r>
              <a:rPr lang="en-US" dirty="0"/>
              <a:t>, </a:t>
            </a:r>
            <a:r>
              <a:rPr lang="en-US" i="1" dirty="0"/>
              <a:t>M</a:t>
            </a:r>
            <a:r>
              <a:rPr lang="en-US" dirty="0"/>
              <a:t>), an attacker can’t learn </a:t>
            </a:r>
            <a:r>
              <a:rPr lang="en-US" i="1" dirty="0"/>
              <a:t>M – one way</a:t>
            </a:r>
            <a:endParaRPr lang="en-US" dirty="0"/>
          </a:p>
          <a:p>
            <a:pPr lvl="1" fontAlgn="base"/>
            <a:r>
              <a:rPr lang="en-US" dirty="0"/>
              <a:t>If the underlying hash is secure, HMAC doesn’t reveal M, but it is still deterministic </a:t>
            </a:r>
          </a:p>
          <a:p>
            <a:pPr fontAlgn="base"/>
            <a:r>
              <a:rPr lang="en-US" dirty="0"/>
              <a:t>You can’t verify a tag </a:t>
            </a:r>
            <a:r>
              <a:rPr lang="en-US" i="1" dirty="0"/>
              <a:t>T</a:t>
            </a:r>
            <a:r>
              <a:rPr lang="en-US" dirty="0"/>
              <a:t> if you don’t have </a:t>
            </a:r>
            <a:r>
              <a:rPr lang="en-US" i="1" dirty="0"/>
              <a:t>K</a:t>
            </a:r>
            <a:endParaRPr lang="en-US" dirty="0"/>
          </a:p>
          <a:p>
            <a:r>
              <a:rPr lang="en-US" dirty="0"/>
              <a:t>This means that an attacker can’t brute-force the message </a:t>
            </a:r>
            <a:r>
              <a:rPr lang="en-US" i="1" dirty="0"/>
              <a:t>M</a:t>
            </a:r>
            <a:r>
              <a:rPr lang="en-US" dirty="0"/>
              <a:t> without knowing </a:t>
            </a:r>
            <a:r>
              <a:rPr lang="en-US" i="1" dirty="0"/>
              <a:t>K</a:t>
            </a:r>
            <a:endParaRPr lang="en-US" dirty="0"/>
          </a:p>
        </p:txBody>
      </p:sp>
    </p:spTree>
    <p:extLst>
      <p:ext uri="{BB962C8B-B14F-4D97-AF65-F5344CB8AC3E}">
        <p14:creationId xmlns:p14="http://schemas.microsoft.com/office/powerpoint/2010/main" val="37802828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3176-F01A-B34D-89C4-16B8CEC3B551}"/>
              </a:ext>
            </a:extLst>
          </p:cNvPr>
          <p:cNvSpPr>
            <a:spLocks noGrp="1"/>
          </p:cNvSpPr>
          <p:nvPr>
            <p:ph type="title"/>
          </p:nvPr>
        </p:nvSpPr>
        <p:spPr/>
        <p:txBody>
          <a:bodyPr/>
          <a:lstStyle/>
          <a:p>
            <a:r>
              <a:rPr lang="en-US" dirty="0"/>
              <a:t>MACs: Summary</a:t>
            </a:r>
          </a:p>
        </p:txBody>
      </p:sp>
      <p:sp>
        <p:nvSpPr>
          <p:cNvPr id="3" name="Content Placeholder 2">
            <a:extLst>
              <a:ext uri="{FF2B5EF4-FFF2-40B4-BE49-F238E27FC236}">
                <a16:creationId xmlns:a16="http://schemas.microsoft.com/office/drawing/2014/main" id="{1015CCBF-EB8F-464F-AF45-9D6718729491}"/>
              </a:ext>
            </a:extLst>
          </p:cNvPr>
          <p:cNvSpPr>
            <a:spLocks noGrp="1"/>
          </p:cNvSpPr>
          <p:nvPr>
            <p:ph idx="1"/>
          </p:nvPr>
        </p:nvSpPr>
        <p:spPr/>
        <p:txBody>
          <a:bodyPr>
            <a:normAutofit/>
          </a:bodyPr>
          <a:lstStyle/>
          <a:p>
            <a:pPr fontAlgn="base"/>
            <a:r>
              <a:rPr lang="en-US" dirty="0"/>
              <a:t>Inputs: a secret key and a message</a:t>
            </a:r>
          </a:p>
          <a:p>
            <a:pPr fontAlgn="base"/>
            <a:r>
              <a:rPr lang="en-US" dirty="0"/>
              <a:t>Output: a tag on the message</a:t>
            </a:r>
          </a:p>
          <a:p>
            <a:pPr fontAlgn="base"/>
            <a:r>
              <a:rPr lang="en-US" dirty="0"/>
              <a:t>A secure MAC is unforgeable: Even if David can trick Alice into creating MACs for messages that David chooses, David cannot create a valid MAC on a message that she hasn't seen before</a:t>
            </a:r>
          </a:p>
          <a:p>
            <a:pPr lvl="1" fontAlgn="base"/>
            <a:r>
              <a:rPr lang="en-US" dirty="0"/>
              <a:t>Example: HMAC(</a:t>
            </a:r>
            <a:r>
              <a:rPr lang="en-US" i="1" dirty="0"/>
              <a:t>K</a:t>
            </a:r>
            <a:r>
              <a:rPr lang="en-US" dirty="0"/>
              <a:t>, </a:t>
            </a:r>
            <a:r>
              <a:rPr lang="en-US" i="1" dirty="0"/>
              <a:t>M</a:t>
            </a:r>
            <a:r>
              <a:rPr lang="en-US" dirty="0"/>
              <a:t>) = </a:t>
            </a:r>
            <a:r>
              <a:rPr lang="en-US" i="1" dirty="0"/>
              <a:t>H</a:t>
            </a:r>
            <a:r>
              <a:rPr lang="en-US" dirty="0"/>
              <a:t>((</a:t>
            </a:r>
            <a:r>
              <a:rPr lang="en-US" i="1" dirty="0">
                <a:solidFill>
                  <a:srgbClr val="0070C0"/>
                </a:solidFill>
              </a:rPr>
              <a:t>K</a:t>
            </a:r>
            <a:r>
              <a:rPr lang="en-US" i="1" baseline="30000" dirty="0">
                <a:solidFill>
                  <a:srgbClr val="0070C0"/>
                </a:solidFill>
              </a:rPr>
              <a:t>+</a:t>
            </a:r>
            <a:r>
              <a:rPr lang="en-US" dirty="0">
                <a:solidFill>
                  <a:srgbClr val="0070C0"/>
                </a:solidFill>
              </a:rPr>
              <a:t> ⊕ </a:t>
            </a:r>
            <a:r>
              <a:rPr lang="en-US" i="1" dirty="0" err="1">
                <a:solidFill>
                  <a:srgbClr val="0070C0"/>
                </a:solidFill>
              </a:rPr>
              <a:t>opad</a:t>
            </a:r>
            <a:r>
              <a:rPr lang="en-US" dirty="0"/>
              <a:t>) || </a:t>
            </a:r>
            <a:r>
              <a:rPr lang="en-US" i="1" dirty="0"/>
              <a:t>H</a:t>
            </a:r>
            <a:r>
              <a:rPr lang="en-US" dirty="0"/>
              <a:t>((</a:t>
            </a:r>
            <a:r>
              <a:rPr lang="en-US" i="1" dirty="0">
                <a:solidFill>
                  <a:srgbClr val="FF0000"/>
                </a:solidFill>
              </a:rPr>
              <a:t>K</a:t>
            </a:r>
            <a:r>
              <a:rPr lang="en-US" i="1" baseline="30000" dirty="0">
                <a:solidFill>
                  <a:srgbClr val="FF0000"/>
                </a:solidFill>
              </a:rPr>
              <a:t>+</a:t>
            </a:r>
            <a:r>
              <a:rPr lang="en-US" dirty="0">
                <a:solidFill>
                  <a:srgbClr val="FF0000"/>
                </a:solidFill>
              </a:rPr>
              <a:t> ⊕ </a:t>
            </a:r>
            <a:r>
              <a:rPr lang="en-US" i="1" dirty="0" err="1">
                <a:solidFill>
                  <a:srgbClr val="FF0000"/>
                </a:solidFill>
              </a:rPr>
              <a:t>ipad</a:t>
            </a:r>
            <a:r>
              <a:rPr lang="en-US" dirty="0"/>
              <a:t>) || </a:t>
            </a:r>
            <a:r>
              <a:rPr lang="en-US" i="1" dirty="0"/>
              <a:t>M</a:t>
            </a:r>
            <a:r>
              <a:rPr lang="en-US" dirty="0"/>
              <a:t>))</a:t>
            </a:r>
          </a:p>
          <a:p>
            <a:pPr fontAlgn="base"/>
            <a:r>
              <a:rPr lang="en-US" dirty="0"/>
              <a:t>MACs do not provide confidentiality</a:t>
            </a:r>
          </a:p>
        </p:txBody>
      </p:sp>
    </p:spTree>
    <p:extLst>
      <p:ext uri="{BB962C8B-B14F-4D97-AF65-F5344CB8AC3E}">
        <p14:creationId xmlns:p14="http://schemas.microsoft.com/office/powerpoint/2010/main" val="34323187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0EEC-0651-F848-9CCF-419F618C9805}"/>
              </a:ext>
            </a:extLst>
          </p:cNvPr>
          <p:cNvSpPr>
            <a:spLocks noGrp="1"/>
          </p:cNvSpPr>
          <p:nvPr>
            <p:ph type="title"/>
          </p:nvPr>
        </p:nvSpPr>
        <p:spPr/>
        <p:txBody>
          <a:bodyPr/>
          <a:lstStyle/>
          <a:p>
            <a:r>
              <a:rPr lang="en-US" dirty="0"/>
              <a:t>Do MACs provide integrity? </a:t>
            </a:r>
          </a:p>
        </p:txBody>
      </p:sp>
      <p:sp>
        <p:nvSpPr>
          <p:cNvPr id="3" name="Content Placeholder 2">
            <a:extLst>
              <a:ext uri="{FF2B5EF4-FFF2-40B4-BE49-F238E27FC236}">
                <a16:creationId xmlns:a16="http://schemas.microsoft.com/office/drawing/2014/main" id="{DB114018-0E7D-7743-8708-82767CA522A1}"/>
              </a:ext>
            </a:extLst>
          </p:cNvPr>
          <p:cNvSpPr>
            <a:spLocks noGrp="1"/>
          </p:cNvSpPr>
          <p:nvPr>
            <p:ph idx="1"/>
          </p:nvPr>
        </p:nvSpPr>
        <p:spPr/>
        <p:txBody>
          <a:bodyPr>
            <a:normAutofit/>
          </a:bodyPr>
          <a:lstStyle/>
          <a:p>
            <a:pPr fontAlgn="base"/>
            <a:r>
              <a:rPr lang="en-US" dirty="0"/>
              <a:t>Do MACs provide integrity?</a:t>
            </a:r>
          </a:p>
          <a:p>
            <a:pPr lvl="1" fontAlgn="base"/>
            <a:r>
              <a:rPr lang="en-US" dirty="0"/>
              <a:t>Yes. An attacker cannot tamper with the message without being detected</a:t>
            </a:r>
          </a:p>
          <a:p>
            <a:pPr fontAlgn="base"/>
            <a:r>
              <a:rPr lang="en-US" dirty="0"/>
              <a:t>Do MACs provide authenticity?</a:t>
            </a:r>
          </a:p>
          <a:p>
            <a:pPr lvl="1" fontAlgn="base"/>
            <a:r>
              <a:rPr lang="en-US" dirty="0"/>
              <a:t>It depends on your threat model</a:t>
            </a:r>
          </a:p>
          <a:p>
            <a:pPr lvl="1" fontAlgn="base"/>
            <a:r>
              <a:rPr lang="en-US" dirty="0"/>
              <a:t>If only two people have the secret key, MACs provide authenticity: it has a valid MAC, and it’s not from me, so it must be from the other person</a:t>
            </a:r>
          </a:p>
          <a:p>
            <a:pPr lvl="1" fontAlgn="base"/>
            <a:r>
              <a:rPr lang="en-US" dirty="0"/>
              <a:t>More than one secret key, If a message has a valid MAC, you can be sure it came from </a:t>
            </a:r>
            <a:r>
              <a:rPr lang="en-US" i="1" dirty="0"/>
              <a:t>someone with the secret key</a:t>
            </a:r>
            <a:r>
              <a:rPr lang="en-US" dirty="0"/>
              <a:t>, but you can’t narrow it down to one person</a:t>
            </a:r>
          </a:p>
          <a:p>
            <a:pPr fontAlgn="base"/>
            <a:r>
              <a:rPr lang="en-US" dirty="0"/>
              <a:t>Do MACs provide confidentiality?</a:t>
            </a:r>
          </a:p>
        </p:txBody>
      </p:sp>
    </p:spTree>
    <p:extLst>
      <p:ext uri="{BB962C8B-B14F-4D97-AF65-F5344CB8AC3E}">
        <p14:creationId xmlns:p14="http://schemas.microsoft.com/office/powerpoint/2010/main" val="380630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35438-5E54-274F-B246-A7A7B1AEB2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C2B9C0-C5B9-F146-9C19-45ADBA5DFE35}"/>
              </a:ext>
            </a:extLst>
          </p:cNvPr>
          <p:cNvSpPr>
            <a:spLocks noGrp="1"/>
          </p:cNvSpPr>
          <p:nvPr>
            <p:ph idx="1"/>
          </p:nvPr>
        </p:nvSpPr>
        <p:spPr/>
        <p:txBody>
          <a:bodyPr/>
          <a:lstStyle/>
          <a:p>
            <a:pPr marL="0" indent="0">
              <a:buNone/>
            </a:pPr>
            <a:endParaRPr lang="en-US" dirty="0"/>
          </a:p>
          <a:p>
            <a:pPr marL="0" indent="0">
              <a:buNone/>
            </a:pPr>
            <a:endParaRPr lang="en-US" dirty="0"/>
          </a:p>
          <a:p>
            <a:pPr marL="0" indent="0" algn="ctr">
              <a:buNone/>
            </a:pPr>
            <a:endParaRPr lang="en-US" dirty="0"/>
          </a:p>
          <a:p>
            <a:pPr marL="0" indent="0" algn="ctr">
              <a:buNone/>
            </a:pPr>
            <a:r>
              <a:rPr lang="en-US" dirty="0"/>
              <a:t>Authenticated Encryption</a:t>
            </a:r>
          </a:p>
        </p:txBody>
      </p:sp>
    </p:spTree>
    <p:extLst>
      <p:ext uri="{BB962C8B-B14F-4D97-AF65-F5344CB8AC3E}">
        <p14:creationId xmlns:p14="http://schemas.microsoft.com/office/powerpoint/2010/main" val="24256000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83EF0-6E58-2644-A45F-499421DE99C7}"/>
              </a:ext>
            </a:extLst>
          </p:cNvPr>
          <p:cNvSpPr>
            <a:spLocks noGrp="1"/>
          </p:cNvSpPr>
          <p:nvPr>
            <p:ph type="title"/>
          </p:nvPr>
        </p:nvSpPr>
        <p:spPr/>
        <p:txBody>
          <a:bodyPr/>
          <a:lstStyle/>
          <a:p>
            <a:r>
              <a:rPr lang="en-US" dirty="0"/>
              <a:t>Authenticated Encryption: Definition</a:t>
            </a:r>
          </a:p>
        </p:txBody>
      </p:sp>
      <p:sp>
        <p:nvSpPr>
          <p:cNvPr id="3" name="Content Placeholder 2">
            <a:extLst>
              <a:ext uri="{FF2B5EF4-FFF2-40B4-BE49-F238E27FC236}">
                <a16:creationId xmlns:a16="http://schemas.microsoft.com/office/drawing/2014/main" id="{04FBBEDF-2836-AA4F-B3AE-5A8F39A7D50C}"/>
              </a:ext>
            </a:extLst>
          </p:cNvPr>
          <p:cNvSpPr>
            <a:spLocks noGrp="1"/>
          </p:cNvSpPr>
          <p:nvPr>
            <p:ph idx="1"/>
          </p:nvPr>
        </p:nvSpPr>
        <p:spPr/>
        <p:txBody>
          <a:bodyPr/>
          <a:lstStyle/>
          <a:p>
            <a:pPr fontAlgn="base"/>
            <a:r>
              <a:rPr lang="en-US" b="1" dirty="0"/>
              <a:t>Authenticated encryption </a:t>
            </a:r>
            <a:r>
              <a:rPr lang="en-US" dirty="0"/>
              <a:t>(</a:t>
            </a:r>
            <a:r>
              <a:rPr lang="en-US" b="1" dirty="0"/>
              <a:t>AE</a:t>
            </a:r>
            <a:r>
              <a:rPr lang="en-US" dirty="0"/>
              <a:t>): A scheme that simultaneously guarantees confidentiality and integrity (and authenticity, depending on your threat model) on a message</a:t>
            </a:r>
            <a:endParaRPr lang="en-US" b="1" dirty="0"/>
          </a:p>
          <a:p>
            <a:pPr fontAlgn="base"/>
            <a:r>
              <a:rPr lang="en-US" dirty="0"/>
              <a:t>Two ways of achieving authenticated encryption:</a:t>
            </a:r>
          </a:p>
          <a:p>
            <a:pPr lvl="1" fontAlgn="base"/>
            <a:r>
              <a:rPr lang="en-US" dirty="0"/>
              <a:t>Combine schemes that provide confidentiality with schemes that provide integrity</a:t>
            </a:r>
          </a:p>
          <a:p>
            <a:pPr lvl="1" fontAlgn="base"/>
            <a:r>
              <a:rPr lang="en-US" dirty="0"/>
              <a:t>Use a scheme that is designed to provide confidentiality and integrity</a:t>
            </a:r>
          </a:p>
        </p:txBody>
      </p:sp>
    </p:spTree>
    <p:extLst>
      <p:ext uri="{BB962C8B-B14F-4D97-AF65-F5344CB8AC3E}">
        <p14:creationId xmlns:p14="http://schemas.microsoft.com/office/powerpoint/2010/main" val="301630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39F8-A08D-184A-BE74-F7D50AB464EE}"/>
              </a:ext>
            </a:extLst>
          </p:cNvPr>
          <p:cNvSpPr>
            <a:spLocks noGrp="1"/>
          </p:cNvSpPr>
          <p:nvPr>
            <p:ph type="title"/>
          </p:nvPr>
        </p:nvSpPr>
        <p:spPr/>
        <p:txBody>
          <a:bodyPr/>
          <a:lstStyle/>
          <a:p>
            <a:r>
              <a:rPr lang="en-US" dirty="0"/>
              <a:t>Scratchpad: Let’s design it together</a:t>
            </a:r>
          </a:p>
        </p:txBody>
      </p:sp>
      <p:sp>
        <p:nvSpPr>
          <p:cNvPr id="3" name="Content Placeholder 2">
            <a:extLst>
              <a:ext uri="{FF2B5EF4-FFF2-40B4-BE49-F238E27FC236}">
                <a16:creationId xmlns:a16="http://schemas.microsoft.com/office/drawing/2014/main" id="{37F3F120-C182-164D-9452-BCB597095A6C}"/>
              </a:ext>
            </a:extLst>
          </p:cNvPr>
          <p:cNvSpPr>
            <a:spLocks noGrp="1"/>
          </p:cNvSpPr>
          <p:nvPr>
            <p:ph idx="1"/>
          </p:nvPr>
        </p:nvSpPr>
        <p:spPr/>
        <p:txBody>
          <a:bodyPr>
            <a:normAutofit fontScale="92500" lnSpcReduction="20000"/>
          </a:bodyPr>
          <a:lstStyle/>
          <a:p>
            <a:pPr fontAlgn="base"/>
            <a:r>
              <a:rPr lang="en-US" dirty="0"/>
              <a:t>You can use:</a:t>
            </a:r>
          </a:p>
          <a:p>
            <a:pPr lvl="1" fontAlgn="base"/>
            <a:r>
              <a:rPr lang="en-US" dirty="0"/>
              <a:t>An encryption scheme (e.g. AES-CBC): Enc(</a:t>
            </a:r>
            <a:r>
              <a:rPr lang="en-US" i="1" dirty="0"/>
              <a:t>K</a:t>
            </a:r>
            <a:r>
              <a:rPr lang="en-US" dirty="0"/>
              <a:t>, </a:t>
            </a:r>
            <a:r>
              <a:rPr lang="en-US" i="1" dirty="0"/>
              <a:t>M</a:t>
            </a:r>
            <a:r>
              <a:rPr lang="en-US" dirty="0"/>
              <a:t>) and Dec(</a:t>
            </a:r>
            <a:r>
              <a:rPr lang="en-US" i="1" dirty="0"/>
              <a:t>K</a:t>
            </a:r>
            <a:r>
              <a:rPr lang="en-US" dirty="0"/>
              <a:t>, </a:t>
            </a:r>
            <a:r>
              <a:rPr lang="en-US" i="1" dirty="0"/>
              <a:t>M</a:t>
            </a:r>
            <a:r>
              <a:rPr lang="en-US" dirty="0"/>
              <a:t>)</a:t>
            </a:r>
          </a:p>
          <a:p>
            <a:pPr lvl="1" fontAlgn="base"/>
            <a:r>
              <a:rPr lang="en-US" dirty="0"/>
              <a:t>An unforgeable MAC scheme (e.g. HMAC): MAC(</a:t>
            </a:r>
            <a:r>
              <a:rPr lang="en-US" i="1" dirty="0"/>
              <a:t>K</a:t>
            </a:r>
            <a:r>
              <a:rPr lang="en-US" dirty="0"/>
              <a:t>, </a:t>
            </a:r>
            <a:r>
              <a:rPr lang="en-US" i="1" dirty="0"/>
              <a:t>M</a:t>
            </a:r>
            <a:r>
              <a:rPr lang="en-US" dirty="0"/>
              <a:t>)</a:t>
            </a:r>
          </a:p>
          <a:p>
            <a:pPr fontAlgn="base"/>
            <a:r>
              <a:rPr lang="en-US" dirty="0"/>
              <a:t>First attempt: Alice sends </a:t>
            </a:r>
            <a:r>
              <a:rPr lang="en-US" dirty="0">
                <a:solidFill>
                  <a:srgbClr val="FF0000"/>
                </a:solidFill>
              </a:rPr>
              <a:t>Enc(</a:t>
            </a:r>
            <a:r>
              <a:rPr lang="en-US" i="1" dirty="0">
                <a:solidFill>
                  <a:srgbClr val="FF0000"/>
                </a:solidFill>
              </a:rPr>
              <a:t>K</a:t>
            </a:r>
            <a:r>
              <a:rPr lang="en-US" sz="18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 </a:t>
            </a:r>
            <a:r>
              <a:rPr lang="en-US" dirty="0"/>
              <a:t>and </a:t>
            </a:r>
            <a:r>
              <a:rPr lang="en-US" dirty="0">
                <a:solidFill>
                  <a:srgbClr val="0070C0"/>
                </a:solidFill>
              </a:rPr>
              <a:t>MAC(</a:t>
            </a:r>
            <a:r>
              <a:rPr lang="en-US" i="1" dirty="0">
                <a:solidFill>
                  <a:srgbClr val="0070C0"/>
                </a:solidFill>
              </a:rPr>
              <a:t>K</a:t>
            </a:r>
            <a:r>
              <a:rPr lang="en-US" sz="1800" dirty="0">
                <a:solidFill>
                  <a:srgbClr val="0070C0"/>
                </a:solidFill>
              </a:rPr>
              <a:t>2</a:t>
            </a:r>
            <a:r>
              <a:rPr lang="en-US" dirty="0">
                <a:solidFill>
                  <a:srgbClr val="0070C0"/>
                </a:solidFill>
              </a:rPr>
              <a:t>, </a:t>
            </a:r>
            <a:r>
              <a:rPr lang="en-US" i="1" dirty="0">
                <a:solidFill>
                  <a:srgbClr val="0070C0"/>
                </a:solidFill>
              </a:rPr>
              <a:t>M</a:t>
            </a:r>
            <a:r>
              <a:rPr lang="en-US" dirty="0">
                <a:solidFill>
                  <a:srgbClr val="0070C0"/>
                </a:solidFill>
              </a:rPr>
              <a:t>)</a:t>
            </a:r>
          </a:p>
          <a:p>
            <a:pPr lvl="1" fontAlgn="base"/>
            <a:r>
              <a:rPr lang="en-US" dirty="0"/>
              <a:t>Integrity? Yes, attacker can’t tamper with the MAC</a:t>
            </a:r>
          </a:p>
          <a:p>
            <a:pPr lvl="1" fontAlgn="base"/>
            <a:r>
              <a:rPr lang="en-US" dirty="0"/>
              <a:t>Confidentiality? No, the MAC is not secure</a:t>
            </a:r>
          </a:p>
          <a:p>
            <a:pPr fontAlgn="base"/>
            <a:r>
              <a:rPr lang="en-US" dirty="0"/>
              <a:t>Idea 1: Let’s compute the MAC on the </a:t>
            </a:r>
            <a:r>
              <a:rPr lang="en-US" i="1" dirty="0"/>
              <a:t>ciphertext</a:t>
            </a:r>
            <a:r>
              <a:rPr lang="en-US" dirty="0"/>
              <a:t> instead of the plaintext:</a:t>
            </a:r>
            <a:br>
              <a:rPr lang="en-US" dirty="0"/>
            </a:br>
            <a:r>
              <a:rPr lang="en-US" dirty="0">
                <a:solidFill>
                  <a:srgbClr val="FF0000"/>
                </a:solidFill>
              </a:rPr>
              <a:t>Enc(</a:t>
            </a:r>
            <a:r>
              <a:rPr lang="en-US" i="1" dirty="0">
                <a:solidFill>
                  <a:srgbClr val="FF0000"/>
                </a:solidFill>
              </a:rPr>
              <a:t>K</a:t>
            </a:r>
            <a:r>
              <a:rPr lang="en-US" sz="18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a:t>
            </a:r>
            <a:r>
              <a:rPr lang="en-US" dirty="0"/>
              <a:t> and </a:t>
            </a:r>
            <a:r>
              <a:rPr lang="en-US" dirty="0">
                <a:solidFill>
                  <a:srgbClr val="0070C0"/>
                </a:solidFill>
              </a:rPr>
              <a:t>MAC(k</a:t>
            </a:r>
            <a:r>
              <a:rPr lang="en-US" sz="2000" dirty="0">
                <a:solidFill>
                  <a:srgbClr val="0070C0"/>
                </a:solidFill>
              </a:rPr>
              <a:t>2</a:t>
            </a:r>
            <a:r>
              <a:rPr lang="en-US" dirty="0">
                <a:solidFill>
                  <a:srgbClr val="0070C0"/>
                </a:solidFill>
              </a:rPr>
              <a:t>, </a:t>
            </a:r>
            <a:r>
              <a:rPr lang="en-US" dirty="0">
                <a:solidFill>
                  <a:srgbClr val="FF0000"/>
                </a:solidFill>
              </a:rPr>
              <a:t>Enc(</a:t>
            </a:r>
            <a:r>
              <a:rPr lang="en-US" i="1" dirty="0">
                <a:solidFill>
                  <a:srgbClr val="FF0000"/>
                </a:solidFill>
              </a:rPr>
              <a:t>K</a:t>
            </a:r>
            <a:r>
              <a:rPr lang="en-US" sz="18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a:t>
            </a:r>
            <a:r>
              <a:rPr lang="en-US" dirty="0">
                <a:solidFill>
                  <a:srgbClr val="0070C0"/>
                </a:solidFill>
              </a:rPr>
              <a:t>)</a:t>
            </a:r>
          </a:p>
          <a:p>
            <a:pPr lvl="1" fontAlgn="base"/>
            <a:r>
              <a:rPr lang="en-US" dirty="0"/>
              <a:t>Integrity? Yes, attacker can’t tamper with the MAC</a:t>
            </a:r>
          </a:p>
          <a:p>
            <a:pPr lvl="1" fontAlgn="base"/>
            <a:r>
              <a:rPr lang="en-US" dirty="0"/>
              <a:t>Confidentiality? Yes, the MAC might leak info about the ciphertext, but that’s okay</a:t>
            </a:r>
          </a:p>
          <a:p>
            <a:pPr fontAlgn="base"/>
            <a:r>
              <a:rPr lang="en-US" dirty="0"/>
              <a:t>Idea 2: Let’s encrypt the MAC too: </a:t>
            </a:r>
            <a:r>
              <a:rPr lang="en-US" dirty="0">
                <a:solidFill>
                  <a:srgbClr val="FF0000"/>
                </a:solidFill>
              </a:rPr>
              <a:t>Enc(</a:t>
            </a:r>
            <a:r>
              <a:rPr lang="en-US" i="1" dirty="0">
                <a:solidFill>
                  <a:srgbClr val="FF0000"/>
                </a:solidFill>
              </a:rPr>
              <a:t>K</a:t>
            </a:r>
            <a:r>
              <a:rPr lang="en-US" sz="18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 || </a:t>
            </a:r>
            <a:r>
              <a:rPr lang="en-US" dirty="0">
                <a:solidFill>
                  <a:srgbClr val="0070C0"/>
                </a:solidFill>
              </a:rPr>
              <a:t>MAC(</a:t>
            </a:r>
            <a:r>
              <a:rPr lang="en-US" i="1" dirty="0">
                <a:solidFill>
                  <a:srgbClr val="0070C0"/>
                </a:solidFill>
              </a:rPr>
              <a:t>K</a:t>
            </a:r>
            <a:r>
              <a:rPr lang="en-US" sz="1800" dirty="0">
                <a:solidFill>
                  <a:srgbClr val="0070C0"/>
                </a:solidFill>
              </a:rPr>
              <a:t>2</a:t>
            </a:r>
            <a:r>
              <a:rPr lang="en-US" dirty="0">
                <a:solidFill>
                  <a:srgbClr val="0070C0"/>
                </a:solidFill>
              </a:rPr>
              <a:t>, </a:t>
            </a:r>
            <a:r>
              <a:rPr lang="en-US" i="1" dirty="0">
                <a:solidFill>
                  <a:srgbClr val="0070C0"/>
                </a:solidFill>
              </a:rPr>
              <a:t>M</a:t>
            </a:r>
            <a:r>
              <a:rPr lang="en-US" dirty="0">
                <a:solidFill>
                  <a:srgbClr val="0070C0"/>
                </a:solidFill>
              </a:rPr>
              <a:t>)</a:t>
            </a:r>
            <a:r>
              <a:rPr lang="en-US" dirty="0">
                <a:solidFill>
                  <a:srgbClr val="FF0000"/>
                </a:solidFill>
              </a:rPr>
              <a:t>)</a:t>
            </a:r>
          </a:p>
          <a:p>
            <a:pPr lvl="1" fontAlgn="base"/>
            <a:r>
              <a:rPr lang="en-US" dirty="0"/>
              <a:t>Integrity? Yes, attacker can’t tamper with the MAC</a:t>
            </a:r>
          </a:p>
          <a:p>
            <a:pPr lvl="1" fontAlgn="base"/>
            <a:r>
              <a:rPr lang="en-US" dirty="0"/>
              <a:t>Confidentiality? Yes, everything is encrypted</a:t>
            </a:r>
          </a:p>
        </p:txBody>
      </p:sp>
    </p:spTree>
    <p:extLst>
      <p:ext uri="{BB962C8B-B14F-4D97-AF65-F5344CB8AC3E}">
        <p14:creationId xmlns:p14="http://schemas.microsoft.com/office/powerpoint/2010/main" val="274825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B97B-9954-CF4F-8778-4EC197AA1DFC}"/>
              </a:ext>
            </a:extLst>
          </p:cNvPr>
          <p:cNvSpPr>
            <a:spLocks noGrp="1"/>
          </p:cNvSpPr>
          <p:nvPr>
            <p:ph type="title"/>
          </p:nvPr>
        </p:nvSpPr>
        <p:spPr/>
        <p:txBody>
          <a:bodyPr/>
          <a:lstStyle/>
          <a:p>
            <a:r>
              <a:rPr lang="en-US" dirty="0"/>
              <a:t>MAC-then-Encrypt or Encrypt-then-MAC?</a:t>
            </a:r>
          </a:p>
        </p:txBody>
      </p:sp>
      <p:sp>
        <p:nvSpPr>
          <p:cNvPr id="3" name="Content Placeholder 2">
            <a:extLst>
              <a:ext uri="{FF2B5EF4-FFF2-40B4-BE49-F238E27FC236}">
                <a16:creationId xmlns:a16="http://schemas.microsoft.com/office/drawing/2014/main" id="{0A968691-4BEF-CA42-8436-8999BBBD988F}"/>
              </a:ext>
            </a:extLst>
          </p:cNvPr>
          <p:cNvSpPr>
            <a:spLocks noGrp="1"/>
          </p:cNvSpPr>
          <p:nvPr>
            <p:ph idx="1"/>
          </p:nvPr>
        </p:nvSpPr>
        <p:spPr/>
        <p:txBody>
          <a:bodyPr>
            <a:normAutofit fontScale="92500" lnSpcReduction="20000"/>
          </a:bodyPr>
          <a:lstStyle/>
          <a:p>
            <a:pPr fontAlgn="base"/>
            <a:r>
              <a:rPr lang="en-US" dirty="0"/>
              <a:t>Method 1: Encrypt-then-MAC</a:t>
            </a:r>
          </a:p>
          <a:p>
            <a:pPr lvl="1" fontAlgn="base"/>
            <a:r>
              <a:rPr lang="en-US" dirty="0"/>
              <a:t>First compute </a:t>
            </a:r>
            <a:r>
              <a:rPr lang="en-US" dirty="0">
                <a:solidFill>
                  <a:srgbClr val="FF0000"/>
                </a:solidFill>
              </a:rPr>
              <a:t>Enc(</a:t>
            </a:r>
            <a:r>
              <a:rPr lang="en-US" i="1" dirty="0">
                <a:solidFill>
                  <a:srgbClr val="FF0000"/>
                </a:solidFill>
              </a:rPr>
              <a:t>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a:t>
            </a:r>
          </a:p>
          <a:p>
            <a:pPr lvl="1" fontAlgn="base"/>
            <a:r>
              <a:rPr lang="en-US" dirty="0"/>
              <a:t>Then MAC the ciphertext: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dirty="0">
                <a:solidFill>
                  <a:srgbClr val="FF0000"/>
                </a:solidFill>
              </a:rPr>
              <a:t>Enc(</a:t>
            </a:r>
            <a:r>
              <a:rPr lang="en-US" i="1" dirty="0">
                <a:solidFill>
                  <a:srgbClr val="FF0000"/>
                </a:solidFill>
              </a:rPr>
              <a:t>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a:t>
            </a:r>
            <a:r>
              <a:rPr lang="en-US" dirty="0">
                <a:solidFill>
                  <a:srgbClr val="0070C0"/>
                </a:solidFill>
              </a:rPr>
              <a:t>)</a:t>
            </a:r>
            <a:endParaRPr lang="en-US" dirty="0"/>
          </a:p>
          <a:p>
            <a:pPr fontAlgn="base"/>
            <a:r>
              <a:rPr lang="en-US" dirty="0"/>
              <a:t>Method 2: MAC-then-encrypt</a:t>
            </a:r>
          </a:p>
          <a:p>
            <a:pPr lvl="1" fontAlgn="base"/>
            <a:r>
              <a:rPr lang="en-US" dirty="0"/>
              <a:t>First compute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i="1" dirty="0">
                <a:solidFill>
                  <a:srgbClr val="0070C0"/>
                </a:solidFill>
              </a:rPr>
              <a:t>M</a:t>
            </a:r>
            <a:r>
              <a:rPr lang="en-US" dirty="0">
                <a:solidFill>
                  <a:srgbClr val="0070C0"/>
                </a:solidFill>
              </a:rPr>
              <a:t>)</a:t>
            </a:r>
          </a:p>
          <a:p>
            <a:pPr lvl="1" fontAlgn="base"/>
            <a:r>
              <a:rPr lang="en-US" dirty="0"/>
              <a:t>Then encrypt the message and the MAC together: </a:t>
            </a:r>
            <a:r>
              <a:rPr lang="en-US" dirty="0">
                <a:solidFill>
                  <a:srgbClr val="FF0000"/>
                </a:solidFill>
              </a:rPr>
              <a:t>Enc(k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 ||</a:t>
            </a:r>
            <a:r>
              <a:rPr lang="en-US" dirty="0"/>
              <a:t>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i="1" dirty="0">
                <a:solidFill>
                  <a:srgbClr val="0070C0"/>
                </a:solidFill>
              </a:rPr>
              <a:t>M</a:t>
            </a:r>
            <a:r>
              <a:rPr lang="en-US" dirty="0">
                <a:solidFill>
                  <a:srgbClr val="0070C0"/>
                </a:solidFill>
              </a:rPr>
              <a:t>)</a:t>
            </a:r>
            <a:r>
              <a:rPr lang="en-US" dirty="0">
                <a:solidFill>
                  <a:srgbClr val="FF0000"/>
                </a:solidFill>
              </a:rPr>
              <a:t>)</a:t>
            </a:r>
          </a:p>
          <a:p>
            <a:pPr fontAlgn="base"/>
            <a:r>
              <a:rPr lang="en-US" dirty="0"/>
              <a:t>Which is better?</a:t>
            </a:r>
          </a:p>
          <a:p>
            <a:pPr lvl="1" fontAlgn="base"/>
            <a:r>
              <a:rPr lang="en-US" dirty="0"/>
              <a:t>In theory, both are secure if applied properly</a:t>
            </a:r>
          </a:p>
          <a:p>
            <a:pPr lvl="1" fontAlgn="base"/>
            <a:r>
              <a:rPr lang="en-US" dirty="0"/>
              <a:t>MAC-then-encrypt has a flaw: You don’t know if tampering has occurred until after decrypting</a:t>
            </a:r>
          </a:p>
          <a:p>
            <a:pPr lvl="2" fontAlgn="base"/>
            <a:r>
              <a:rPr lang="en-US" dirty="0"/>
              <a:t>Attacker can supply arbitrary tampered input, and you always have to decrypt it</a:t>
            </a:r>
          </a:p>
          <a:p>
            <a:pPr lvl="2" fontAlgn="base"/>
            <a:r>
              <a:rPr lang="en-US" dirty="0"/>
              <a:t>Passing attacker-chosen input through the decryption function can cause side-channel leaks</a:t>
            </a:r>
          </a:p>
          <a:p>
            <a:r>
              <a:rPr lang="en-US" b="1" dirty="0"/>
              <a:t>Always use encrypt-then-MAC</a:t>
            </a:r>
            <a:r>
              <a:rPr lang="en-US" dirty="0"/>
              <a:t> because it’s more robust to mistakes</a:t>
            </a:r>
          </a:p>
        </p:txBody>
      </p:sp>
    </p:spTree>
    <p:extLst>
      <p:ext uri="{BB962C8B-B14F-4D97-AF65-F5344CB8AC3E}">
        <p14:creationId xmlns:p14="http://schemas.microsoft.com/office/powerpoint/2010/main" val="295608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1E1E-C042-5F46-A8EF-B84117361F50}"/>
              </a:ext>
            </a:extLst>
          </p:cNvPr>
          <p:cNvSpPr>
            <a:spLocks noGrp="1"/>
          </p:cNvSpPr>
          <p:nvPr>
            <p:ph type="ctrTitle"/>
          </p:nvPr>
        </p:nvSpPr>
        <p:spPr/>
        <p:txBody>
          <a:bodyPr/>
          <a:lstStyle/>
          <a:p>
            <a:r>
              <a:rPr lang="en-US" dirty="0"/>
              <a:t>Lecture 20</a:t>
            </a:r>
          </a:p>
        </p:txBody>
      </p:sp>
      <p:sp>
        <p:nvSpPr>
          <p:cNvPr id="3" name="Subtitle 2">
            <a:extLst>
              <a:ext uri="{FF2B5EF4-FFF2-40B4-BE49-F238E27FC236}">
                <a16:creationId xmlns:a16="http://schemas.microsoft.com/office/drawing/2014/main" id="{FC95AF40-0EE4-3540-AD62-EF2C617C786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2618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hematic, radar chart&#10;&#10;Description automatically generated">
            <a:extLst>
              <a:ext uri="{FF2B5EF4-FFF2-40B4-BE49-F238E27FC236}">
                <a16:creationId xmlns:a16="http://schemas.microsoft.com/office/drawing/2014/main" id="{893C9507-70B0-404F-A512-953AD0709AD7}"/>
              </a:ext>
            </a:extLst>
          </p:cNvPr>
          <p:cNvPicPr>
            <a:picLocks noChangeAspect="1"/>
          </p:cNvPicPr>
          <p:nvPr/>
        </p:nvPicPr>
        <p:blipFill>
          <a:blip r:embed="rId3"/>
          <a:stretch>
            <a:fillRect/>
          </a:stretch>
        </p:blipFill>
        <p:spPr>
          <a:xfrm>
            <a:off x="6522556" y="4129652"/>
            <a:ext cx="5436969" cy="2673350"/>
          </a:xfrm>
          <a:prstGeom prst="rect">
            <a:avLst/>
          </a:prstGeom>
        </p:spPr>
      </p:pic>
      <p:sp>
        <p:nvSpPr>
          <p:cNvPr id="2" name="Title 1">
            <a:extLst>
              <a:ext uri="{FF2B5EF4-FFF2-40B4-BE49-F238E27FC236}">
                <a16:creationId xmlns:a16="http://schemas.microsoft.com/office/drawing/2014/main" id="{61A8FE9B-0B62-D64C-9317-EF076319B873}"/>
              </a:ext>
            </a:extLst>
          </p:cNvPr>
          <p:cNvSpPr>
            <a:spLocks noGrp="1"/>
          </p:cNvSpPr>
          <p:nvPr>
            <p:ph type="title"/>
          </p:nvPr>
        </p:nvSpPr>
        <p:spPr>
          <a:xfrm>
            <a:off x="838200" y="66110"/>
            <a:ext cx="10515600" cy="1325563"/>
          </a:xfrm>
        </p:spPr>
        <p:txBody>
          <a:bodyPr/>
          <a:lstStyle/>
          <a:p>
            <a:r>
              <a:rPr lang="en-US"/>
              <a:t>Example: adversary model</a:t>
            </a:r>
            <a:endParaRPr lang="en-US" dirty="0"/>
          </a:p>
        </p:txBody>
      </p:sp>
      <p:sp>
        <p:nvSpPr>
          <p:cNvPr id="3" name="Content Placeholder 2">
            <a:extLst>
              <a:ext uri="{FF2B5EF4-FFF2-40B4-BE49-F238E27FC236}">
                <a16:creationId xmlns:a16="http://schemas.microsoft.com/office/drawing/2014/main" id="{67EF6F92-49D1-B844-B70F-AB4410444B2F}"/>
              </a:ext>
            </a:extLst>
          </p:cNvPr>
          <p:cNvSpPr>
            <a:spLocks noGrp="1"/>
          </p:cNvSpPr>
          <p:nvPr>
            <p:ph idx="1"/>
          </p:nvPr>
        </p:nvSpPr>
        <p:spPr>
          <a:xfrm>
            <a:off x="683217" y="1253331"/>
            <a:ext cx="7856349" cy="4351338"/>
          </a:xfrm>
        </p:spPr>
        <p:txBody>
          <a:bodyPr>
            <a:normAutofit fontScale="92500" lnSpcReduction="10000"/>
          </a:bodyPr>
          <a:lstStyle/>
          <a:p>
            <a:r>
              <a:rPr lang="en-US" dirty="0"/>
              <a:t>“The adversary is assumed to be intelligent and has limited number of resources. Before capturing the nodes, it exploits the various vulnerabilities of the networks. It knows the topology of the network, routing information. It aims to capture the sink node so as to disrupt the whole traffic. If it is not able to capture the sink node, it will capture the nearby nodes of the sink. It tries to disrupt the whole traffic of the network with minimum number of captured nodes. It is also assumed that the adversary tends to attack more on the nodes closer to the data sink than nodes that are far away” </a:t>
            </a:r>
          </a:p>
          <a:p>
            <a:endParaRPr lang="en-US" dirty="0"/>
          </a:p>
          <a:p>
            <a:endParaRPr lang="en-US" dirty="0"/>
          </a:p>
        </p:txBody>
      </p:sp>
    </p:spTree>
    <p:extLst>
      <p:ext uri="{BB962C8B-B14F-4D97-AF65-F5344CB8AC3E}">
        <p14:creationId xmlns:p14="http://schemas.microsoft.com/office/powerpoint/2010/main" val="11561674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B97B-9954-CF4F-8778-4EC197AA1DFC}"/>
              </a:ext>
            </a:extLst>
          </p:cNvPr>
          <p:cNvSpPr>
            <a:spLocks noGrp="1"/>
          </p:cNvSpPr>
          <p:nvPr>
            <p:ph type="title"/>
          </p:nvPr>
        </p:nvSpPr>
        <p:spPr/>
        <p:txBody>
          <a:bodyPr/>
          <a:lstStyle/>
          <a:p>
            <a:r>
              <a:rPr lang="en-US" dirty="0"/>
              <a:t>MAC-then-Encrypt or Encrypt-then-MAC?</a:t>
            </a:r>
          </a:p>
        </p:txBody>
      </p:sp>
      <p:sp>
        <p:nvSpPr>
          <p:cNvPr id="3" name="Content Placeholder 2">
            <a:extLst>
              <a:ext uri="{FF2B5EF4-FFF2-40B4-BE49-F238E27FC236}">
                <a16:creationId xmlns:a16="http://schemas.microsoft.com/office/drawing/2014/main" id="{0A968691-4BEF-CA42-8436-8999BBBD988F}"/>
              </a:ext>
            </a:extLst>
          </p:cNvPr>
          <p:cNvSpPr>
            <a:spLocks noGrp="1"/>
          </p:cNvSpPr>
          <p:nvPr>
            <p:ph idx="1"/>
          </p:nvPr>
        </p:nvSpPr>
        <p:spPr/>
        <p:txBody>
          <a:bodyPr>
            <a:normAutofit fontScale="92500" lnSpcReduction="20000"/>
          </a:bodyPr>
          <a:lstStyle/>
          <a:p>
            <a:pPr fontAlgn="base"/>
            <a:r>
              <a:rPr lang="en-US" dirty="0"/>
              <a:t>Method 1: Encrypt-then-MAC</a:t>
            </a:r>
          </a:p>
          <a:p>
            <a:pPr lvl="1" fontAlgn="base"/>
            <a:r>
              <a:rPr lang="en-US" dirty="0"/>
              <a:t>First compute </a:t>
            </a:r>
            <a:r>
              <a:rPr lang="en-US" dirty="0">
                <a:solidFill>
                  <a:srgbClr val="FF0000"/>
                </a:solidFill>
              </a:rPr>
              <a:t>Enc(</a:t>
            </a:r>
            <a:r>
              <a:rPr lang="en-US" i="1" dirty="0">
                <a:solidFill>
                  <a:srgbClr val="FF0000"/>
                </a:solidFill>
              </a:rPr>
              <a:t>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a:t>
            </a:r>
          </a:p>
          <a:p>
            <a:pPr lvl="1" fontAlgn="base"/>
            <a:r>
              <a:rPr lang="en-US" dirty="0"/>
              <a:t>Then MAC the ciphertext: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dirty="0">
                <a:solidFill>
                  <a:srgbClr val="FF0000"/>
                </a:solidFill>
              </a:rPr>
              <a:t>Enc(</a:t>
            </a:r>
            <a:r>
              <a:rPr lang="en-US" i="1" dirty="0">
                <a:solidFill>
                  <a:srgbClr val="FF0000"/>
                </a:solidFill>
              </a:rPr>
              <a:t>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a:t>
            </a:r>
            <a:r>
              <a:rPr lang="en-US" dirty="0">
                <a:solidFill>
                  <a:srgbClr val="0070C0"/>
                </a:solidFill>
              </a:rPr>
              <a:t>)</a:t>
            </a:r>
            <a:endParaRPr lang="en-US" dirty="0"/>
          </a:p>
          <a:p>
            <a:pPr fontAlgn="base"/>
            <a:r>
              <a:rPr lang="en-US" dirty="0"/>
              <a:t>Method 2: MAC-then-encrypt</a:t>
            </a:r>
          </a:p>
          <a:p>
            <a:pPr lvl="1" fontAlgn="base"/>
            <a:r>
              <a:rPr lang="en-US" dirty="0"/>
              <a:t>First compute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i="1" dirty="0">
                <a:solidFill>
                  <a:srgbClr val="0070C0"/>
                </a:solidFill>
              </a:rPr>
              <a:t>M</a:t>
            </a:r>
            <a:r>
              <a:rPr lang="en-US" dirty="0">
                <a:solidFill>
                  <a:srgbClr val="0070C0"/>
                </a:solidFill>
              </a:rPr>
              <a:t>)</a:t>
            </a:r>
          </a:p>
          <a:p>
            <a:pPr lvl="1" fontAlgn="base"/>
            <a:r>
              <a:rPr lang="en-US" dirty="0"/>
              <a:t>Then encrypt the message and the MAC together: </a:t>
            </a:r>
            <a:r>
              <a:rPr lang="en-US" dirty="0">
                <a:solidFill>
                  <a:srgbClr val="FF0000"/>
                </a:solidFill>
              </a:rPr>
              <a:t>Enc(k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 ||</a:t>
            </a:r>
            <a:r>
              <a:rPr lang="en-US" dirty="0"/>
              <a:t>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i="1" dirty="0">
                <a:solidFill>
                  <a:srgbClr val="0070C0"/>
                </a:solidFill>
              </a:rPr>
              <a:t>M</a:t>
            </a:r>
            <a:r>
              <a:rPr lang="en-US" dirty="0">
                <a:solidFill>
                  <a:srgbClr val="0070C0"/>
                </a:solidFill>
              </a:rPr>
              <a:t>)</a:t>
            </a:r>
            <a:r>
              <a:rPr lang="en-US" dirty="0">
                <a:solidFill>
                  <a:srgbClr val="FF0000"/>
                </a:solidFill>
              </a:rPr>
              <a:t>)</a:t>
            </a:r>
          </a:p>
          <a:p>
            <a:pPr fontAlgn="base"/>
            <a:r>
              <a:rPr lang="en-US" dirty="0"/>
              <a:t>Which is better?</a:t>
            </a:r>
          </a:p>
          <a:p>
            <a:pPr lvl="1" fontAlgn="base"/>
            <a:r>
              <a:rPr lang="en-US" dirty="0"/>
              <a:t>In theory, both are secure if applied properly</a:t>
            </a:r>
          </a:p>
          <a:p>
            <a:pPr lvl="1" fontAlgn="base"/>
            <a:r>
              <a:rPr lang="en-US" dirty="0"/>
              <a:t>MAC-then-encrypt has a flaw: You don’t know if tampering has occurred until after decrypting</a:t>
            </a:r>
          </a:p>
          <a:p>
            <a:pPr lvl="2" fontAlgn="base"/>
            <a:r>
              <a:rPr lang="en-US" dirty="0"/>
              <a:t>Attacker can supply arbitrary tampered input, and you always have to decrypt it</a:t>
            </a:r>
          </a:p>
          <a:p>
            <a:pPr lvl="2" fontAlgn="base"/>
            <a:r>
              <a:rPr lang="en-US" dirty="0"/>
              <a:t>Passing attacker-chosen input through the decryption function can cause side-channel leaks</a:t>
            </a:r>
          </a:p>
          <a:p>
            <a:r>
              <a:rPr lang="en-US" b="1" dirty="0"/>
              <a:t>Always use encrypt-then-MAC</a:t>
            </a:r>
            <a:r>
              <a:rPr lang="en-US" dirty="0"/>
              <a:t> because it’s more robust to mistakes</a:t>
            </a:r>
          </a:p>
        </p:txBody>
      </p:sp>
    </p:spTree>
    <p:extLst>
      <p:ext uri="{BB962C8B-B14F-4D97-AF65-F5344CB8AC3E}">
        <p14:creationId xmlns:p14="http://schemas.microsoft.com/office/powerpoint/2010/main" val="32735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380B-E8F1-D341-A520-278639738B39}"/>
              </a:ext>
            </a:extLst>
          </p:cNvPr>
          <p:cNvSpPr>
            <a:spLocks noGrp="1"/>
          </p:cNvSpPr>
          <p:nvPr>
            <p:ph type="title"/>
          </p:nvPr>
        </p:nvSpPr>
        <p:spPr/>
        <p:txBody>
          <a:bodyPr/>
          <a:lstStyle/>
          <a:p>
            <a:r>
              <a:rPr lang="en-US" dirty="0"/>
              <a:t>TLS 1.0 “Lucky 13” Attack</a:t>
            </a:r>
          </a:p>
        </p:txBody>
      </p:sp>
      <p:sp>
        <p:nvSpPr>
          <p:cNvPr id="3" name="Content Placeholder 2">
            <a:extLst>
              <a:ext uri="{FF2B5EF4-FFF2-40B4-BE49-F238E27FC236}">
                <a16:creationId xmlns:a16="http://schemas.microsoft.com/office/drawing/2014/main" id="{1DE87C71-7997-DB4B-A8BE-2235DB0F5E12}"/>
              </a:ext>
            </a:extLst>
          </p:cNvPr>
          <p:cNvSpPr>
            <a:spLocks noGrp="1"/>
          </p:cNvSpPr>
          <p:nvPr>
            <p:ph idx="1"/>
          </p:nvPr>
        </p:nvSpPr>
        <p:spPr>
          <a:xfrm>
            <a:off x="762000" y="1581151"/>
            <a:ext cx="10515600" cy="5323418"/>
          </a:xfrm>
        </p:spPr>
        <p:txBody>
          <a:bodyPr>
            <a:normAutofit fontScale="92500" lnSpcReduction="20000"/>
          </a:bodyPr>
          <a:lstStyle/>
          <a:p>
            <a:pPr fontAlgn="base"/>
            <a:r>
              <a:rPr lang="en-US" dirty="0"/>
              <a:t>TLS: A protocol for sending encrypted and authenticated messages over the Internet</a:t>
            </a:r>
          </a:p>
          <a:p>
            <a:pPr fontAlgn="base"/>
            <a:r>
              <a:rPr lang="en-US" dirty="0"/>
              <a:t>TLS 1.0 uses MAC-then-encrypt: </a:t>
            </a:r>
            <a:r>
              <a:rPr lang="en-US" dirty="0">
                <a:solidFill>
                  <a:srgbClr val="FF0000"/>
                </a:solidFill>
              </a:rPr>
              <a:t>Enc(k</a:t>
            </a:r>
            <a:r>
              <a:rPr lang="en-US" sz="1100" dirty="0">
                <a:solidFill>
                  <a:srgbClr val="FF0000"/>
                </a:solidFill>
              </a:rPr>
              <a:t>1</a:t>
            </a:r>
            <a:r>
              <a:rPr lang="en-US" dirty="0">
                <a:solidFill>
                  <a:srgbClr val="FF0000"/>
                </a:solidFill>
              </a:rPr>
              <a:t>, M || </a:t>
            </a:r>
            <a:r>
              <a:rPr lang="en-US" dirty="0">
                <a:solidFill>
                  <a:srgbClr val="0070C0"/>
                </a:solidFill>
              </a:rPr>
              <a:t>MAC(k</a:t>
            </a:r>
            <a:r>
              <a:rPr lang="en-US" sz="1100" dirty="0">
                <a:solidFill>
                  <a:srgbClr val="0070C0"/>
                </a:solidFill>
              </a:rPr>
              <a:t>2</a:t>
            </a:r>
            <a:r>
              <a:rPr lang="en-US" dirty="0">
                <a:solidFill>
                  <a:srgbClr val="0070C0"/>
                </a:solidFill>
              </a:rPr>
              <a:t>, M)</a:t>
            </a:r>
            <a:r>
              <a:rPr lang="en-US" dirty="0">
                <a:solidFill>
                  <a:srgbClr val="FF0000"/>
                </a:solidFill>
              </a:rPr>
              <a:t>)</a:t>
            </a:r>
          </a:p>
          <a:p>
            <a:pPr lvl="1" fontAlgn="base"/>
            <a:r>
              <a:rPr lang="en-US" dirty="0"/>
              <a:t>The encryption algorithm is AES-CBC</a:t>
            </a:r>
          </a:p>
          <a:p>
            <a:pPr fontAlgn="base"/>
            <a:r>
              <a:rPr lang="en-US" dirty="0"/>
              <a:t>The Lucky 13 attack abuses MAC-then-encrypt to read encrypted messages</a:t>
            </a:r>
          </a:p>
          <a:p>
            <a:pPr lvl="1" fontAlgn="base"/>
            <a:r>
              <a:rPr lang="en-US" dirty="0"/>
              <a:t>Guess a byte of plaintext and change the ciphertext accordingly</a:t>
            </a:r>
          </a:p>
          <a:p>
            <a:pPr lvl="1" fontAlgn="base"/>
            <a:r>
              <a:rPr lang="en-US" dirty="0"/>
              <a:t>The MAC will error, but the time it takes to error is different depending on if the guess is correct</a:t>
            </a:r>
          </a:p>
          <a:p>
            <a:pPr lvl="1" fontAlgn="base"/>
            <a:r>
              <a:rPr lang="en-US" dirty="0"/>
              <a:t>Attacker measures how long it takes to error in order to learn information about plaintext</a:t>
            </a:r>
          </a:p>
          <a:p>
            <a:pPr lvl="1" fontAlgn="base"/>
            <a:r>
              <a:rPr lang="en-US" dirty="0"/>
              <a:t>TLS will send the message again if the MAC errors, so the attacker can guess repeatedly</a:t>
            </a:r>
          </a:p>
          <a:p>
            <a:pPr fontAlgn="base"/>
            <a:r>
              <a:rPr lang="en-US" dirty="0"/>
              <a:t>Takeaways</a:t>
            </a:r>
          </a:p>
          <a:p>
            <a:pPr lvl="1" fontAlgn="base"/>
            <a:r>
              <a:rPr lang="en-US" dirty="0"/>
              <a:t>Side channel attack: The algorithm is proved secure, but poor implementation made it vulnerable</a:t>
            </a:r>
          </a:p>
          <a:p>
            <a:pPr lvl="1" fontAlgn="base"/>
            <a:r>
              <a:rPr lang="en-US" dirty="0"/>
              <a:t>Always encrypt-then-MAC</a:t>
            </a:r>
          </a:p>
          <a:p>
            <a:pPr fontAlgn="base"/>
            <a:r>
              <a:rPr lang="en-US" sz="2100" dirty="0"/>
              <a:t>https://</a:t>
            </a:r>
            <a:r>
              <a:rPr lang="en-US" sz="2100" dirty="0" err="1"/>
              <a:t>medium.com</a:t>
            </a:r>
            <a:r>
              <a:rPr lang="en-US" sz="2100" dirty="0"/>
              <a:t>/@c0D3M/lucky-13-attack-explained-dd9a9fd42fa6</a:t>
            </a:r>
          </a:p>
        </p:txBody>
      </p:sp>
    </p:spTree>
    <p:extLst>
      <p:ext uri="{BB962C8B-B14F-4D97-AF65-F5344CB8AC3E}">
        <p14:creationId xmlns:p14="http://schemas.microsoft.com/office/powerpoint/2010/main" val="3875351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08C8-0DC8-9F42-84A5-426EB7D93F2D}"/>
              </a:ext>
            </a:extLst>
          </p:cNvPr>
          <p:cNvSpPr>
            <a:spLocks noGrp="1"/>
          </p:cNvSpPr>
          <p:nvPr>
            <p:ph type="title"/>
          </p:nvPr>
        </p:nvSpPr>
        <p:spPr/>
        <p:txBody>
          <a:bodyPr/>
          <a:lstStyle/>
          <a:p>
            <a:r>
              <a:rPr lang="en-US" dirty="0"/>
              <a:t>Authenticated Encryption: Summary</a:t>
            </a:r>
          </a:p>
        </p:txBody>
      </p:sp>
      <p:sp>
        <p:nvSpPr>
          <p:cNvPr id="3" name="Content Placeholder 2">
            <a:extLst>
              <a:ext uri="{FF2B5EF4-FFF2-40B4-BE49-F238E27FC236}">
                <a16:creationId xmlns:a16="http://schemas.microsoft.com/office/drawing/2014/main" id="{B95E1289-ADA3-1145-81DE-FDB007E668CB}"/>
              </a:ext>
            </a:extLst>
          </p:cNvPr>
          <p:cNvSpPr>
            <a:spLocks noGrp="1"/>
          </p:cNvSpPr>
          <p:nvPr>
            <p:ph idx="1"/>
          </p:nvPr>
        </p:nvSpPr>
        <p:spPr/>
        <p:txBody>
          <a:bodyPr/>
          <a:lstStyle/>
          <a:p>
            <a:pPr fontAlgn="base"/>
            <a:r>
              <a:rPr lang="en-US" dirty="0"/>
              <a:t>Authenticated encryption: A scheme that simultaneously guarantees confidentiality and integrity (and authenticity) on a message</a:t>
            </a:r>
            <a:endParaRPr lang="en-US" b="1" dirty="0"/>
          </a:p>
          <a:p>
            <a:pPr fontAlgn="base"/>
            <a:r>
              <a:rPr lang="en-US" dirty="0"/>
              <a:t>First approach: Combine schemes that provide confidentiality with schemes that provide integrity and authenticity</a:t>
            </a:r>
          </a:p>
          <a:p>
            <a:pPr lvl="1" fontAlgn="base"/>
            <a:r>
              <a:rPr lang="en-US" dirty="0"/>
              <a:t>MAC-then-encrypt: </a:t>
            </a:r>
            <a:r>
              <a:rPr lang="en-US" dirty="0">
                <a:solidFill>
                  <a:srgbClr val="FF0000"/>
                </a:solidFill>
              </a:rPr>
              <a:t>Enc(</a:t>
            </a:r>
            <a:r>
              <a:rPr lang="en-US" i="1" dirty="0">
                <a:solidFill>
                  <a:srgbClr val="FF0000"/>
                </a:solidFill>
              </a:rPr>
              <a:t>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 ||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i="1" dirty="0">
                <a:solidFill>
                  <a:srgbClr val="0070C0"/>
                </a:solidFill>
              </a:rPr>
              <a:t>M</a:t>
            </a:r>
            <a:r>
              <a:rPr lang="en-US" dirty="0">
                <a:solidFill>
                  <a:srgbClr val="0070C0"/>
                </a:solidFill>
              </a:rPr>
              <a:t>)</a:t>
            </a:r>
            <a:r>
              <a:rPr lang="en-US" dirty="0">
                <a:solidFill>
                  <a:srgbClr val="FF0000"/>
                </a:solidFill>
              </a:rPr>
              <a:t>)</a:t>
            </a:r>
          </a:p>
          <a:p>
            <a:pPr lvl="1" fontAlgn="base"/>
            <a:r>
              <a:rPr lang="en-US" dirty="0"/>
              <a:t>Encrypt-then-MAC: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dirty="0">
                <a:solidFill>
                  <a:srgbClr val="FF0000"/>
                </a:solidFill>
              </a:rPr>
              <a:t>Enc(</a:t>
            </a:r>
            <a:r>
              <a:rPr lang="en-US" i="1" dirty="0">
                <a:solidFill>
                  <a:srgbClr val="FF0000"/>
                </a:solidFill>
              </a:rPr>
              <a:t>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a:t>
            </a:r>
            <a:r>
              <a:rPr lang="en-US" dirty="0">
                <a:solidFill>
                  <a:srgbClr val="0070C0"/>
                </a:solidFill>
              </a:rPr>
              <a:t>)</a:t>
            </a:r>
          </a:p>
          <a:p>
            <a:pPr lvl="1" fontAlgn="base"/>
            <a:r>
              <a:rPr lang="en-US" dirty="0"/>
              <a:t>Always use Encrypt-then-MAC because it's more robust to mistakes</a:t>
            </a:r>
          </a:p>
        </p:txBody>
      </p:sp>
    </p:spTree>
    <p:extLst>
      <p:ext uri="{BB962C8B-B14F-4D97-AF65-F5344CB8AC3E}">
        <p14:creationId xmlns:p14="http://schemas.microsoft.com/office/powerpoint/2010/main" val="29896464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BECA-3366-934D-B355-3F6314E5DD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0F1A65-A0A0-2644-9C3C-D3C9831372A4}"/>
              </a:ext>
            </a:extLst>
          </p:cNvPr>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sz="3600" dirty="0"/>
              <a:t>Digital Signature</a:t>
            </a:r>
          </a:p>
        </p:txBody>
      </p:sp>
    </p:spTree>
    <p:extLst>
      <p:ext uri="{BB962C8B-B14F-4D97-AF65-F5344CB8AC3E}">
        <p14:creationId xmlns:p14="http://schemas.microsoft.com/office/powerpoint/2010/main" val="9066530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FD1-D729-E14C-9819-9DAE0D7B5DDA}"/>
              </a:ext>
            </a:extLst>
          </p:cNvPr>
          <p:cNvSpPr>
            <a:spLocks noGrp="1"/>
          </p:cNvSpPr>
          <p:nvPr>
            <p:ph type="title"/>
          </p:nvPr>
        </p:nvSpPr>
        <p:spPr/>
        <p:txBody>
          <a:bodyPr/>
          <a:lstStyle/>
          <a:p>
            <a:r>
              <a:rPr lang="en-US" dirty="0"/>
              <a:t>Digital Signatures</a:t>
            </a:r>
          </a:p>
        </p:txBody>
      </p:sp>
      <p:sp>
        <p:nvSpPr>
          <p:cNvPr id="3" name="Content Placeholder 2">
            <a:extLst>
              <a:ext uri="{FF2B5EF4-FFF2-40B4-BE49-F238E27FC236}">
                <a16:creationId xmlns:a16="http://schemas.microsoft.com/office/drawing/2014/main" id="{44FA1DF2-A5FE-2249-B9A4-E72B7AD33C23}"/>
              </a:ext>
            </a:extLst>
          </p:cNvPr>
          <p:cNvSpPr>
            <a:spLocks noGrp="1"/>
          </p:cNvSpPr>
          <p:nvPr>
            <p:ph idx="1"/>
          </p:nvPr>
        </p:nvSpPr>
        <p:spPr/>
        <p:txBody>
          <a:bodyPr/>
          <a:lstStyle/>
          <a:p>
            <a:r>
              <a:rPr lang="en-US" dirty="0"/>
              <a:t>NIST FIPS PUB 186-4 - the result of a cryptographic transformation of data that, when properly implemented, provides a mechanism for verifying </a:t>
            </a:r>
            <a:r>
              <a:rPr lang="en-US" dirty="0">
                <a:solidFill>
                  <a:srgbClr val="FF0000"/>
                </a:solidFill>
              </a:rPr>
              <a:t>origin authentication</a:t>
            </a:r>
            <a:r>
              <a:rPr lang="en-US" dirty="0"/>
              <a:t>, </a:t>
            </a:r>
            <a:r>
              <a:rPr lang="en-US" dirty="0">
                <a:solidFill>
                  <a:srgbClr val="FF0000"/>
                </a:solidFill>
              </a:rPr>
              <a:t>data integrity</a:t>
            </a:r>
            <a:r>
              <a:rPr lang="en-US" dirty="0"/>
              <a:t>, and signatory </a:t>
            </a:r>
            <a:r>
              <a:rPr lang="en-US" dirty="0">
                <a:solidFill>
                  <a:srgbClr val="FF0000"/>
                </a:solidFill>
              </a:rPr>
              <a:t>non-repudiation</a:t>
            </a:r>
          </a:p>
          <a:p>
            <a:r>
              <a:rPr lang="en-US" dirty="0"/>
              <a:t>Based on asymmetric keys</a:t>
            </a:r>
          </a:p>
        </p:txBody>
      </p:sp>
    </p:spTree>
    <p:extLst>
      <p:ext uri="{BB962C8B-B14F-4D97-AF65-F5344CB8AC3E}">
        <p14:creationId xmlns:p14="http://schemas.microsoft.com/office/powerpoint/2010/main" val="6534534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257A-B6D4-FE48-A8EB-6A07A63BF0CB}"/>
              </a:ext>
            </a:extLst>
          </p:cNvPr>
          <p:cNvSpPr>
            <a:spLocks noGrp="1"/>
          </p:cNvSpPr>
          <p:nvPr>
            <p:ph type="title"/>
          </p:nvPr>
        </p:nvSpPr>
        <p:spPr/>
        <p:txBody>
          <a:bodyPr/>
          <a:lstStyle/>
          <a:p>
            <a:r>
              <a:rPr lang="en-US" dirty="0"/>
              <a:t>Digital Signatures</a:t>
            </a:r>
          </a:p>
        </p:txBody>
      </p:sp>
      <p:sp>
        <p:nvSpPr>
          <p:cNvPr id="3" name="Content Placeholder 2">
            <a:extLst>
              <a:ext uri="{FF2B5EF4-FFF2-40B4-BE49-F238E27FC236}">
                <a16:creationId xmlns:a16="http://schemas.microsoft.com/office/drawing/2014/main" id="{83627A66-CB2A-544D-B5DE-BDAE52815BCC}"/>
              </a:ext>
            </a:extLst>
          </p:cNvPr>
          <p:cNvSpPr>
            <a:spLocks noGrp="1"/>
          </p:cNvSpPr>
          <p:nvPr>
            <p:ph idx="1"/>
          </p:nvPr>
        </p:nvSpPr>
        <p:spPr/>
        <p:txBody>
          <a:bodyPr/>
          <a:lstStyle/>
          <a:p>
            <a:pPr fontAlgn="base"/>
            <a:r>
              <a:rPr lang="en-US" dirty="0"/>
              <a:t>Asymmetric cryptography is good because we don’t need to share a secret key</a:t>
            </a:r>
          </a:p>
          <a:p>
            <a:pPr fontAlgn="base"/>
            <a:r>
              <a:rPr lang="en-US" dirty="0"/>
              <a:t>Digital signatures are the asymmetric way of providing integrity/authenticity to data</a:t>
            </a:r>
          </a:p>
          <a:p>
            <a:pPr fontAlgn="base"/>
            <a:r>
              <a:rPr lang="en-US" dirty="0"/>
              <a:t>Assume that Alice and Bob can communicate public keys without David interfering</a:t>
            </a:r>
          </a:p>
          <a:p>
            <a:endParaRPr lang="en-US" dirty="0"/>
          </a:p>
        </p:txBody>
      </p:sp>
    </p:spTree>
    <p:extLst>
      <p:ext uri="{BB962C8B-B14F-4D97-AF65-F5344CB8AC3E}">
        <p14:creationId xmlns:p14="http://schemas.microsoft.com/office/powerpoint/2010/main" val="214355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B07A-104D-6844-8071-5592F1011656}"/>
              </a:ext>
            </a:extLst>
          </p:cNvPr>
          <p:cNvSpPr>
            <a:spLocks noGrp="1"/>
          </p:cNvSpPr>
          <p:nvPr>
            <p:ph type="title"/>
          </p:nvPr>
        </p:nvSpPr>
        <p:spPr>
          <a:xfrm>
            <a:off x="643467" y="321734"/>
            <a:ext cx="10905066" cy="1135737"/>
          </a:xfrm>
        </p:spPr>
        <p:txBody>
          <a:bodyPr>
            <a:normAutofit/>
          </a:bodyPr>
          <a:lstStyle/>
          <a:p>
            <a:r>
              <a:rPr lang="en-US" dirty="0"/>
              <a:t>Digital Signatures: Definition</a:t>
            </a:r>
          </a:p>
        </p:txBody>
      </p:sp>
      <p:sp>
        <p:nvSpPr>
          <p:cNvPr id="3" name="Content Placeholder 2">
            <a:extLst>
              <a:ext uri="{FF2B5EF4-FFF2-40B4-BE49-F238E27FC236}">
                <a16:creationId xmlns:a16="http://schemas.microsoft.com/office/drawing/2014/main" id="{39030CBD-2031-1949-BCEA-2E689139DEBC}"/>
              </a:ext>
            </a:extLst>
          </p:cNvPr>
          <p:cNvSpPr>
            <a:spLocks noGrp="1"/>
          </p:cNvSpPr>
          <p:nvPr>
            <p:ph idx="1"/>
          </p:nvPr>
        </p:nvSpPr>
        <p:spPr>
          <a:xfrm>
            <a:off x="643467" y="1782981"/>
            <a:ext cx="10905066" cy="4393982"/>
          </a:xfrm>
        </p:spPr>
        <p:txBody>
          <a:bodyPr>
            <a:normAutofit/>
          </a:bodyPr>
          <a:lstStyle/>
          <a:p>
            <a:pPr fontAlgn="base"/>
            <a:r>
              <a:rPr lang="en-US" sz="2000" dirty="0"/>
              <a:t>Three parts:</a:t>
            </a:r>
          </a:p>
          <a:p>
            <a:pPr lvl="1" fontAlgn="base"/>
            <a:r>
              <a:rPr lang="en-US" sz="2000" dirty="0" err="1"/>
              <a:t>KeyGen</a:t>
            </a:r>
            <a:r>
              <a:rPr lang="en-US" sz="2000" dirty="0"/>
              <a:t>() → </a:t>
            </a:r>
            <a:r>
              <a:rPr lang="en-US" sz="2000" i="1" dirty="0"/>
              <a:t>PK</a:t>
            </a:r>
            <a:r>
              <a:rPr lang="en-US" sz="2000" dirty="0"/>
              <a:t>, </a:t>
            </a:r>
            <a:r>
              <a:rPr lang="en-US" sz="2000" i="1" dirty="0"/>
              <a:t>SK</a:t>
            </a:r>
            <a:r>
              <a:rPr lang="en-US" sz="2000" dirty="0"/>
              <a:t>: Generate a public/private keypair, where </a:t>
            </a:r>
            <a:r>
              <a:rPr lang="en-US" sz="2000" i="1" dirty="0"/>
              <a:t>PK</a:t>
            </a:r>
            <a:r>
              <a:rPr lang="en-US" sz="2000" dirty="0"/>
              <a:t> is the verify (public) key, and </a:t>
            </a:r>
            <a:r>
              <a:rPr lang="en-US" sz="2000" i="1" dirty="0"/>
              <a:t>SK</a:t>
            </a:r>
            <a:r>
              <a:rPr lang="en-US" sz="2000" dirty="0"/>
              <a:t> is the signing (secret) key</a:t>
            </a:r>
          </a:p>
          <a:p>
            <a:pPr lvl="1" fontAlgn="base"/>
            <a:r>
              <a:rPr lang="en-US" sz="2000" dirty="0"/>
              <a:t>Sign(</a:t>
            </a:r>
            <a:r>
              <a:rPr lang="en-US" sz="2000" i="1" dirty="0"/>
              <a:t>SK</a:t>
            </a:r>
            <a:r>
              <a:rPr lang="en-US" sz="2000" dirty="0"/>
              <a:t>, </a:t>
            </a:r>
            <a:r>
              <a:rPr lang="en-US" sz="2000" i="1" dirty="0"/>
              <a:t>M</a:t>
            </a:r>
            <a:r>
              <a:rPr lang="en-US" sz="2000" dirty="0"/>
              <a:t>) → </a:t>
            </a:r>
            <a:r>
              <a:rPr lang="en-US" sz="2000" i="1" dirty="0"/>
              <a:t>sig</a:t>
            </a:r>
            <a:r>
              <a:rPr lang="en-US" sz="2000" dirty="0"/>
              <a:t>: Sign the message </a:t>
            </a:r>
            <a:r>
              <a:rPr lang="en-US" sz="2000" i="1" dirty="0"/>
              <a:t>M</a:t>
            </a:r>
            <a:r>
              <a:rPr lang="en-US" sz="2000" dirty="0"/>
              <a:t> using the signing key </a:t>
            </a:r>
            <a:r>
              <a:rPr lang="en-US" sz="2000" i="1" dirty="0"/>
              <a:t>SK</a:t>
            </a:r>
            <a:r>
              <a:rPr lang="en-US" sz="2000" dirty="0"/>
              <a:t> to produce the signature </a:t>
            </a:r>
            <a:r>
              <a:rPr lang="en-US" sz="2000" i="1" dirty="0"/>
              <a:t>sig</a:t>
            </a:r>
            <a:endParaRPr lang="en-US" sz="2000" dirty="0"/>
          </a:p>
          <a:p>
            <a:pPr lvl="1" fontAlgn="base"/>
            <a:r>
              <a:rPr lang="en-US" sz="2000" dirty="0"/>
              <a:t>Verify(</a:t>
            </a:r>
            <a:r>
              <a:rPr lang="en-US" sz="2000" i="1" dirty="0"/>
              <a:t>PK</a:t>
            </a:r>
            <a:r>
              <a:rPr lang="en-US" sz="2000" dirty="0"/>
              <a:t>, </a:t>
            </a:r>
            <a:r>
              <a:rPr lang="en-US" sz="2000" i="1" dirty="0"/>
              <a:t>M</a:t>
            </a:r>
            <a:r>
              <a:rPr lang="en-US" sz="2000" dirty="0"/>
              <a:t>, </a:t>
            </a:r>
            <a:r>
              <a:rPr lang="en-US" sz="2000" i="1" dirty="0"/>
              <a:t>sig</a:t>
            </a:r>
            <a:r>
              <a:rPr lang="en-US" sz="2000" dirty="0"/>
              <a:t>) → {0, 1}: Verify the signature </a:t>
            </a:r>
            <a:r>
              <a:rPr lang="en-US" sz="2000" i="1" dirty="0"/>
              <a:t>sig</a:t>
            </a:r>
            <a:r>
              <a:rPr lang="en-US" sz="2000" dirty="0"/>
              <a:t> on message </a:t>
            </a:r>
            <a:r>
              <a:rPr lang="en-US" sz="2000" i="1" dirty="0"/>
              <a:t>M</a:t>
            </a:r>
            <a:r>
              <a:rPr lang="en-US" sz="2000" dirty="0"/>
              <a:t> using the verify key </a:t>
            </a:r>
            <a:r>
              <a:rPr lang="en-US" sz="2000" i="1" dirty="0"/>
              <a:t>PK</a:t>
            </a:r>
            <a:r>
              <a:rPr lang="en-US" sz="2000" dirty="0"/>
              <a:t> and output 1 if valid and 0 if invalid</a:t>
            </a:r>
          </a:p>
          <a:p>
            <a:pPr fontAlgn="base"/>
            <a:r>
              <a:rPr lang="en-US" sz="2000" dirty="0"/>
              <a:t>Properties:</a:t>
            </a:r>
          </a:p>
          <a:p>
            <a:pPr lvl="1" fontAlgn="base"/>
            <a:r>
              <a:rPr lang="en-US" sz="2000" b="1" dirty="0"/>
              <a:t>Correctness</a:t>
            </a:r>
            <a:r>
              <a:rPr lang="en-US" sz="2000" dirty="0"/>
              <a:t>: Verification should be successful for a signature generated over any message</a:t>
            </a:r>
            <a:endParaRPr lang="en-US" sz="2000" b="1" dirty="0"/>
          </a:p>
          <a:p>
            <a:pPr lvl="2" fontAlgn="base"/>
            <a:r>
              <a:rPr lang="en-US" dirty="0"/>
              <a:t>Verify(</a:t>
            </a:r>
            <a:r>
              <a:rPr lang="en-US" i="1" dirty="0"/>
              <a:t>PK</a:t>
            </a:r>
            <a:r>
              <a:rPr lang="en-US" dirty="0"/>
              <a:t>, </a:t>
            </a:r>
            <a:r>
              <a:rPr lang="en-US" i="1" dirty="0"/>
              <a:t>M</a:t>
            </a:r>
            <a:r>
              <a:rPr lang="en-US" dirty="0"/>
              <a:t>, Sign(</a:t>
            </a:r>
            <a:r>
              <a:rPr lang="en-US" i="1" dirty="0"/>
              <a:t>SK</a:t>
            </a:r>
            <a:r>
              <a:rPr lang="en-US" dirty="0"/>
              <a:t>, </a:t>
            </a:r>
            <a:r>
              <a:rPr lang="en-US" i="1" dirty="0"/>
              <a:t>M</a:t>
            </a:r>
            <a:r>
              <a:rPr lang="en-US" dirty="0"/>
              <a:t>)) = 1 for all </a:t>
            </a:r>
            <a:r>
              <a:rPr lang="en-US" i="1" dirty="0"/>
              <a:t>PK</a:t>
            </a:r>
            <a:r>
              <a:rPr lang="en-US" dirty="0"/>
              <a:t>, </a:t>
            </a:r>
            <a:r>
              <a:rPr lang="en-US" i="1" dirty="0"/>
              <a:t>SK</a:t>
            </a:r>
            <a:r>
              <a:rPr lang="en-US" dirty="0"/>
              <a:t> ← </a:t>
            </a:r>
            <a:r>
              <a:rPr lang="en-US" dirty="0" err="1"/>
              <a:t>KeyGen</a:t>
            </a:r>
            <a:r>
              <a:rPr lang="en-US" dirty="0"/>
              <a:t>() and </a:t>
            </a:r>
            <a:r>
              <a:rPr lang="en-US" i="1" dirty="0"/>
              <a:t>M</a:t>
            </a:r>
            <a:endParaRPr lang="en-US" dirty="0"/>
          </a:p>
          <a:p>
            <a:pPr lvl="1" fontAlgn="base"/>
            <a:r>
              <a:rPr lang="en-US" sz="2000" b="1" dirty="0"/>
              <a:t>Efficiency</a:t>
            </a:r>
            <a:r>
              <a:rPr lang="en-US" sz="2000" dirty="0"/>
              <a:t>: Signing/verifying should be fast</a:t>
            </a:r>
            <a:endParaRPr lang="en-US" sz="2000" b="1" dirty="0"/>
          </a:p>
          <a:p>
            <a:pPr lvl="1" fontAlgn="base"/>
            <a:r>
              <a:rPr lang="en-US" sz="2000" b="1" dirty="0"/>
              <a:t>Security</a:t>
            </a:r>
            <a:r>
              <a:rPr lang="en-US" sz="2000" dirty="0"/>
              <a:t>: Same as for MACs except that the attacker also receives PK</a:t>
            </a:r>
            <a:endParaRPr lang="en-US" sz="2000" b="1" dirty="0"/>
          </a:p>
          <a:p>
            <a:pPr lvl="2" fontAlgn="base"/>
            <a:r>
              <a:rPr lang="en-US" dirty="0"/>
              <a:t>Namely, no attacker can forge a signature for a message</a:t>
            </a:r>
          </a:p>
        </p:txBody>
      </p:sp>
    </p:spTree>
    <p:extLst>
      <p:ext uri="{BB962C8B-B14F-4D97-AF65-F5344CB8AC3E}">
        <p14:creationId xmlns:p14="http://schemas.microsoft.com/office/powerpoint/2010/main" val="12717546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1E1E-C042-5F46-A8EF-B84117361F50}"/>
              </a:ext>
            </a:extLst>
          </p:cNvPr>
          <p:cNvSpPr>
            <a:spLocks noGrp="1"/>
          </p:cNvSpPr>
          <p:nvPr>
            <p:ph type="ctrTitle"/>
          </p:nvPr>
        </p:nvSpPr>
        <p:spPr/>
        <p:txBody>
          <a:bodyPr/>
          <a:lstStyle/>
          <a:p>
            <a:r>
              <a:rPr lang="en-US" dirty="0"/>
              <a:t>Lecture 20</a:t>
            </a:r>
          </a:p>
        </p:txBody>
      </p:sp>
      <p:sp>
        <p:nvSpPr>
          <p:cNvPr id="3" name="Subtitle 2">
            <a:extLst>
              <a:ext uri="{FF2B5EF4-FFF2-40B4-BE49-F238E27FC236}">
                <a16:creationId xmlns:a16="http://schemas.microsoft.com/office/drawing/2014/main" id="{FC95AF40-0EE4-3540-AD62-EF2C617C786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24663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B97B-9954-CF4F-8778-4EC197AA1DFC}"/>
              </a:ext>
            </a:extLst>
          </p:cNvPr>
          <p:cNvSpPr>
            <a:spLocks noGrp="1"/>
          </p:cNvSpPr>
          <p:nvPr>
            <p:ph type="title"/>
          </p:nvPr>
        </p:nvSpPr>
        <p:spPr/>
        <p:txBody>
          <a:bodyPr/>
          <a:lstStyle/>
          <a:p>
            <a:r>
              <a:rPr lang="en-US" dirty="0"/>
              <a:t>MAC-then-Encrypt or Encrypt-then-MAC?</a:t>
            </a:r>
          </a:p>
        </p:txBody>
      </p:sp>
      <p:sp>
        <p:nvSpPr>
          <p:cNvPr id="3" name="Content Placeholder 2">
            <a:extLst>
              <a:ext uri="{FF2B5EF4-FFF2-40B4-BE49-F238E27FC236}">
                <a16:creationId xmlns:a16="http://schemas.microsoft.com/office/drawing/2014/main" id="{0A968691-4BEF-CA42-8436-8999BBBD988F}"/>
              </a:ext>
            </a:extLst>
          </p:cNvPr>
          <p:cNvSpPr>
            <a:spLocks noGrp="1"/>
          </p:cNvSpPr>
          <p:nvPr>
            <p:ph idx="1"/>
          </p:nvPr>
        </p:nvSpPr>
        <p:spPr/>
        <p:txBody>
          <a:bodyPr>
            <a:normAutofit fontScale="92500" lnSpcReduction="20000"/>
          </a:bodyPr>
          <a:lstStyle/>
          <a:p>
            <a:pPr fontAlgn="base"/>
            <a:r>
              <a:rPr lang="en-US" dirty="0"/>
              <a:t>Method 1: Encrypt-then-MAC</a:t>
            </a:r>
          </a:p>
          <a:p>
            <a:pPr lvl="1" fontAlgn="base"/>
            <a:r>
              <a:rPr lang="en-US" dirty="0"/>
              <a:t>First compute </a:t>
            </a:r>
            <a:r>
              <a:rPr lang="en-US" dirty="0">
                <a:solidFill>
                  <a:srgbClr val="FF0000"/>
                </a:solidFill>
              </a:rPr>
              <a:t>Enc(</a:t>
            </a:r>
            <a:r>
              <a:rPr lang="en-US" i="1" dirty="0">
                <a:solidFill>
                  <a:srgbClr val="FF0000"/>
                </a:solidFill>
              </a:rPr>
              <a:t>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a:t>
            </a:r>
          </a:p>
          <a:p>
            <a:pPr lvl="1" fontAlgn="base"/>
            <a:r>
              <a:rPr lang="en-US" dirty="0"/>
              <a:t>Then MAC the ciphertext: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dirty="0">
                <a:solidFill>
                  <a:srgbClr val="FF0000"/>
                </a:solidFill>
              </a:rPr>
              <a:t>Enc(</a:t>
            </a:r>
            <a:r>
              <a:rPr lang="en-US" i="1" dirty="0">
                <a:solidFill>
                  <a:srgbClr val="FF0000"/>
                </a:solidFill>
              </a:rPr>
              <a:t>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a:t>
            </a:r>
            <a:r>
              <a:rPr lang="en-US" dirty="0">
                <a:solidFill>
                  <a:srgbClr val="0070C0"/>
                </a:solidFill>
              </a:rPr>
              <a:t>)</a:t>
            </a:r>
            <a:endParaRPr lang="en-US" dirty="0"/>
          </a:p>
          <a:p>
            <a:pPr fontAlgn="base"/>
            <a:r>
              <a:rPr lang="en-US" dirty="0"/>
              <a:t>Method 2: MAC-then-encrypt</a:t>
            </a:r>
          </a:p>
          <a:p>
            <a:pPr lvl="1" fontAlgn="base"/>
            <a:r>
              <a:rPr lang="en-US" dirty="0"/>
              <a:t>First compute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i="1" dirty="0">
                <a:solidFill>
                  <a:srgbClr val="0070C0"/>
                </a:solidFill>
              </a:rPr>
              <a:t>M</a:t>
            </a:r>
            <a:r>
              <a:rPr lang="en-US" dirty="0">
                <a:solidFill>
                  <a:srgbClr val="0070C0"/>
                </a:solidFill>
              </a:rPr>
              <a:t>)</a:t>
            </a:r>
          </a:p>
          <a:p>
            <a:pPr lvl="1" fontAlgn="base"/>
            <a:r>
              <a:rPr lang="en-US" dirty="0"/>
              <a:t>Then encrypt the message and the MAC together: </a:t>
            </a:r>
            <a:r>
              <a:rPr lang="en-US" dirty="0">
                <a:solidFill>
                  <a:srgbClr val="FF0000"/>
                </a:solidFill>
              </a:rPr>
              <a:t>Enc(k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 ||</a:t>
            </a:r>
            <a:r>
              <a:rPr lang="en-US" dirty="0"/>
              <a:t>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i="1" dirty="0">
                <a:solidFill>
                  <a:srgbClr val="0070C0"/>
                </a:solidFill>
              </a:rPr>
              <a:t>M</a:t>
            </a:r>
            <a:r>
              <a:rPr lang="en-US" dirty="0">
                <a:solidFill>
                  <a:srgbClr val="0070C0"/>
                </a:solidFill>
              </a:rPr>
              <a:t>)</a:t>
            </a:r>
            <a:r>
              <a:rPr lang="en-US" dirty="0">
                <a:solidFill>
                  <a:srgbClr val="FF0000"/>
                </a:solidFill>
              </a:rPr>
              <a:t>)</a:t>
            </a:r>
          </a:p>
          <a:p>
            <a:pPr fontAlgn="base"/>
            <a:r>
              <a:rPr lang="en-US" dirty="0"/>
              <a:t>Which is better?</a:t>
            </a:r>
          </a:p>
          <a:p>
            <a:pPr lvl="1" fontAlgn="base"/>
            <a:r>
              <a:rPr lang="en-US" dirty="0"/>
              <a:t>In theory, both are secure if applied properly</a:t>
            </a:r>
          </a:p>
          <a:p>
            <a:pPr lvl="1" fontAlgn="base"/>
            <a:r>
              <a:rPr lang="en-US" dirty="0"/>
              <a:t>MAC-then-encrypt has a flaw: You don’t know if tampering has occurred until after decrypting</a:t>
            </a:r>
          </a:p>
          <a:p>
            <a:pPr lvl="2" fontAlgn="base"/>
            <a:r>
              <a:rPr lang="en-US" dirty="0"/>
              <a:t>Attacker can supply arbitrary tampered input, and you always have to decrypt it</a:t>
            </a:r>
          </a:p>
          <a:p>
            <a:pPr lvl="2" fontAlgn="base"/>
            <a:r>
              <a:rPr lang="en-US" dirty="0"/>
              <a:t>Passing attacker-chosen input through the decryption function can cause side-channel leaks</a:t>
            </a:r>
          </a:p>
          <a:p>
            <a:r>
              <a:rPr lang="en-US" b="1" dirty="0"/>
              <a:t>Always use encrypt-then-MAC</a:t>
            </a:r>
            <a:r>
              <a:rPr lang="en-US" dirty="0"/>
              <a:t> because it’s more robust to mistakes</a:t>
            </a:r>
          </a:p>
        </p:txBody>
      </p:sp>
    </p:spTree>
    <p:extLst>
      <p:ext uri="{BB962C8B-B14F-4D97-AF65-F5344CB8AC3E}">
        <p14:creationId xmlns:p14="http://schemas.microsoft.com/office/powerpoint/2010/main" val="319702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380B-E8F1-D341-A520-278639738B39}"/>
              </a:ext>
            </a:extLst>
          </p:cNvPr>
          <p:cNvSpPr>
            <a:spLocks noGrp="1"/>
          </p:cNvSpPr>
          <p:nvPr>
            <p:ph type="title"/>
          </p:nvPr>
        </p:nvSpPr>
        <p:spPr/>
        <p:txBody>
          <a:bodyPr/>
          <a:lstStyle/>
          <a:p>
            <a:r>
              <a:rPr lang="en-US" dirty="0"/>
              <a:t>TLS 1.0 “Lucky 13” Attack</a:t>
            </a:r>
          </a:p>
        </p:txBody>
      </p:sp>
      <p:sp>
        <p:nvSpPr>
          <p:cNvPr id="3" name="Content Placeholder 2">
            <a:extLst>
              <a:ext uri="{FF2B5EF4-FFF2-40B4-BE49-F238E27FC236}">
                <a16:creationId xmlns:a16="http://schemas.microsoft.com/office/drawing/2014/main" id="{1DE87C71-7997-DB4B-A8BE-2235DB0F5E12}"/>
              </a:ext>
            </a:extLst>
          </p:cNvPr>
          <p:cNvSpPr>
            <a:spLocks noGrp="1"/>
          </p:cNvSpPr>
          <p:nvPr>
            <p:ph idx="1"/>
          </p:nvPr>
        </p:nvSpPr>
        <p:spPr>
          <a:xfrm>
            <a:off x="762000" y="1581151"/>
            <a:ext cx="10515600" cy="5323418"/>
          </a:xfrm>
        </p:spPr>
        <p:txBody>
          <a:bodyPr>
            <a:normAutofit fontScale="92500" lnSpcReduction="20000"/>
          </a:bodyPr>
          <a:lstStyle/>
          <a:p>
            <a:pPr fontAlgn="base"/>
            <a:r>
              <a:rPr lang="en-US" dirty="0"/>
              <a:t>TLS: A protocol for sending encrypted and authenticated messages over the Internet</a:t>
            </a:r>
          </a:p>
          <a:p>
            <a:pPr fontAlgn="base"/>
            <a:r>
              <a:rPr lang="en-US" dirty="0"/>
              <a:t>TLS 1.0 uses MAC-then-encrypt: </a:t>
            </a:r>
            <a:r>
              <a:rPr lang="en-US" dirty="0">
                <a:solidFill>
                  <a:srgbClr val="FF0000"/>
                </a:solidFill>
              </a:rPr>
              <a:t>Enc(k</a:t>
            </a:r>
            <a:r>
              <a:rPr lang="en-US" sz="1100" dirty="0">
                <a:solidFill>
                  <a:srgbClr val="FF0000"/>
                </a:solidFill>
              </a:rPr>
              <a:t>1</a:t>
            </a:r>
            <a:r>
              <a:rPr lang="en-US" dirty="0">
                <a:solidFill>
                  <a:srgbClr val="FF0000"/>
                </a:solidFill>
              </a:rPr>
              <a:t>, M || </a:t>
            </a:r>
            <a:r>
              <a:rPr lang="en-US" dirty="0">
                <a:solidFill>
                  <a:srgbClr val="0070C0"/>
                </a:solidFill>
              </a:rPr>
              <a:t>MAC(k</a:t>
            </a:r>
            <a:r>
              <a:rPr lang="en-US" sz="1100" dirty="0">
                <a:solidFill>
                  <a:srgbClr val="0070C0"/>
                </a:solidFill>
              </a:rPr>
              <a:t>2</a:t>
            </a:r>
            <a:r>
              <a:rPr lang="en-US" dirty="0">
                <a:solidFill>
                  <a:srgbClr val="0070C0"/>
                </a:solidFill>
              </a:rPr>
              <a:t>, M)</a:t>
            </a:r>
            <a:r>
              <a:rPr lang="en-US" dirty="0">
                <a:solidFill>
                  <a:srgbClr val="FF0000"/>
                </a:solidFill>
              </a:rPr>
              <a:t>)</a:t>
            </a:r>
          </a:p>
          <a:p>
            <a:pPr lvl="1" fontAlgn="base"/>
            <a:r>
              <a:rPr lang="en-US" dirty="0"/>
              <a:t>The encryption algorithm is AES-CBC</a:t>
            </a:r>
          </a:p>
          <a:p>
            <a:pPr fontAlgn="base"/>
            <a:r>
              <a:rPr lang="en-US" dirty="0"/>
              <a:t>The Lucky 13 attack abuses MAC-then-encrypt to read encrypted messages</a:t>
            </a:r>
          </a:p>
          <a:p>
            <a:pPr lvl="1" fontAlgn="base"/>
            <a:r>
              <a:rPr lang="en-US" dirty="0"/>
              <a:t>Guess a byte of plaintext and change the ciphertext accordingly</a:t>
            </a:r>
          </a:p>
          <a:p>
            <a:pPr lvl="1" fontAlgn="base"/>
            <a:r>
              <a:rPr lang="en-US" dirty="0"/>
              <a:t>The MAC will error, but the time it takes to error is different depending on if the guess is correct</a:t>
            </a:r>
          </a:p>
          <a:p>
            <a:pPr lvl="1" fontAlgn="base"/>
            <a:r>
              <a:rPr lang="en-US" dirty="0"/>
              <a:t>Attacker measures how long it takes to error in order to learn information about plaintext</a:t>
            </a:r>
          </a:p>
          <a:p>
            <a:pPr lvl="1" fontAlgn="base"/>
            <a:r>
              <a:rPr lang="en-US" dirty="0"/>
              <a:t>TLS will send the message again if the MAC errors, so the attacker can guess repeatedly</a:t>
            </a:r>
          </a:p>
          <a:p>
            <a:pPr fontAlgn="base"/>
            <a:r>
              <a:rPr lang="en-US" dirty="0"/>
              <a:t>Takeaways</a:t>
            </a:r>
          </a:p>
          <a:p>
            <a:pPr lvl="1" fontAlgn="base"/>
            <a:r>
              <a:rPr lang="en-US" dirty="0"/>
              <a:t>Side channel attack: The algorithm is proved secure, but poor implementation made it vulnerable</a:t>
            </a:r>
          </a:p>
          <a:p>
            <a:pPr lvl="1" fontAlgn="base"/>
            <a:r>
              <a:rPr lang="en-US" dirty="0"/>
              <a:t>Always encrypt-then-MAC</a:t>
            </a:r>
          </a:p>
          <a:p>
            <a:pPr fontAlgn="base"/>
            <a:r>
              <a:rPr lang="en-US" sz="2100" dirty="0"/>
              <a:t>https://</a:t>
            </a:r>
            <a:r>
              <a:rPr lang="en-US" sz="2100" dirty="0" err="1"/>
              <a:t>medium.com</a:t>
            </a:r>
            <a:r>
              <a:rPr lang="en-US" sz="2100" dirty="0"/>
              <a:t>/@c0D3M/lucky-13-attack-explained-dd9a9fd42fa6</a:t>
            </a:r>
          </a:p>
        </p:txBody>
      </p:sp>
    </p:spTree>
    <p:extLst>
      <p:ext uri="{BB962C8B-B14F-4D97-AF65-F5344CB8AC3E}">
        <p14:creationId xmlns:p14="http://schemas.microsoft.com/office/powerpoint/2010/main" val="1369205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316B-8E03-0A41-BDAE-ABF16B83B60B}"/>
              </a:ext>
            </a:extLst>
          </p:cNvPr>
          <p:cNvSpPr>
            <a:spLocks noGrp="1"/>
          </p:cNvSpPr>
          <p:nvPr>
            <p:ph type="title"/>
          </p:nvPr>
        </p:nvSpPr>
        <p:spPr>
          <a:xfrm>
            <a:off x="643467" y="321734"/>
            <a:ext cx="10905066" cy="1135737"/>
          </a:xfrm>
        </p:spPr>
        <p:txBody>
          <a:bodyPr>
            <a:normAutofit/>
          </a:bodyPr>
          <a:lstStyle/>
          <a:p>
            <a:r>
              <a:rPr lang="en-US" sz="3600" dirty="0"/>
              <a:t>Story…</a:t>
            </a:r>
          </a:p>
        </p:txBody>
      </p:sp>
      <p:sp>
        <p:nvSpPr>
          <p:cNvPr id="3" name="Content Placeholder 2">
            <a:extLst>
              <a:ext uri="{FF2B5EF4-FFF2-40B4-BE49-F238E27FC236}">
                <a16:creationId xmlns:a16="http://schemas.microsoft.com/office/drawing/2014/main" id="{16EDB5E6-195B-3943-B372-CA2A4A12DDCE}"/>
              </a:ext>
            </a:extLst>
          </p:cNvPr>
          <p:cNvSpPr>
            <a:spLocks noGrp="1"/>
          </p:cNvSpPr>
          <p:nvPr>
            <p:ph idx="1"/>
          </p:nvPr>
        </p:nvSpPr>
        <p:spPr>
          <a:xfrm>
            <a:off x="643469" y="1782981"/>
            <a:ext cx="4008384" cy="4393982"/>
          </a:xfrm>
        </p:spPr>
        <p:txBody>
          <a:bodyPr>
            <a:normAutofit/>
          </a:bodyPr>
          <a:lstStyle/>
          <a:p>
            <a:r>
              <a:rPr lang="en-US" sz="2000" dirty="0"/>
              <a:t>The bear race</a:t>
            </a:r>
          </a:p>
          <a:p>
            <a:r>
              <a:rPr lang="en-US" sz="2000" b="1" dirty="0"/>
              <a:t>Takeaway:</a:t>
            </a:r>
            <a:r>
              <a:rPr lang="en-US" sz="2000" dirty="0"/>
              <a:t> Even if a defense is not perfect, it is important to always stay on top of best security measures</a:t>
            </a:r>
          </a:p>
        </p:txBody>
      </p:sp>
      <p:pic>
        <p:nvPicPr>
          <p:cNvPr id="5" name="Picture 4" descr="A person walking a dog on a path in the woods&#10;&#10;Description automatically generated with low confidence">
            <a:extLst>
              <a:ext uri="{FF2B5EF4-FFF2-40B4-BE49-F238E27FC236}">
                <a16:creationId xmlns:a16="http://schemas.microsoft.com/office/drawing/2014/main" id="{14E5D9BF-65AE-634E-A9F5-97DB44A88F92}"/>
              </a:ext>
            </a:extLst>
          </p:cNvPr>
          <p:cNvPicPr>
            <a:picLocks noChangeAspect="1"/>
          </p:cNvPicPr>
          <p:nvPr/>
        </p:nvPicPr>
        <p:blipFill>
          <a:blip r:embed="rId3"/>
          <a:stretch>
            <a:fillRect/>
          </a:stretch>
        </p:blipFill>
        <p:spPr>
          <a:xfrm>
            <a:off x="5295320" y="2486606"/>
            <a:ext cx="6253212" cy="2954642"/>
          </a:xfrm>
          <a:prstGeom prst="rect">
            <a:avLst/>
          </a:prstGeom>
        </p:spPr>
      </p:pic>
      <p:sp>
        <p:nvSpPr>
          <p:cNvPr id="6" name="TextBox 5">
            <a:extLst>
              <a:ext uri="{FF2B5EF4-FFF2-40B4-BE49-F238E27FC236}">
                <a16:creationId xmlns:a16="http://schemas.microsoft.com/office/drawing/2014/main" id="{8E605D2B-2AD5-DB47-83B6-A9FA4E1F9EF7}"/>
              </a:ext>
            </a:extLst>
          </p:cNvPr>
          <p:cNvSpPr txBox="1"/>
          <p:nvPr/>
        </p:nvSpPr>
        <p:spPr>
          <a:xfrm>
            <a:off x="5687878" y="5628140"/>
            <a:ext cx="5471113" cy="369332"/>
          </a:xfrm>
          <a:prstGeom prst="rect">
            <a:avLst/>
          </a:prstGeom>
          <a:noFill/>
        </p:spPr>
        <p:txBody>
          <a:bodyPr wrap="none" rtlCol="0">
            <a:spAutoFit/>
          </a:bodyPr>
          <a:lstStyle/>
          <a:p>
            <a:r>
              <a:rPr lang="en-US" dirty="0"/>
              <a:t>I don’t have to outrun the bear. I just have to outrun you</a:t>
            </a:r>
          </a:p>
        </p:txBody>
      </p:sp>
    </p:spTree>
    <p:extLst>
      <p:ext uri="{BB962C8B-B14F-4D97-AF65-F5344CB8AC3E}">
        <p14:creationId xmlns:p14="http://schemas.microsoft.com/office/powerpoint/2010/main" val="40934283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08C8-0DC8-9F42-84A5-426EB7D93F2D}"/>
              </a:ext>
            </a:extLst>
          </p:cNvPr>
          <p:cNvSpPr>
            <a:spLocks noGrp="1"/>
          </p:cNvSpPr>
          <p:nvPr>
            <p:ph type="title"/>
          </p:nvPr>
        </p:nvSpPr>
        <p:spPr/>
        <p:txBody>
          <a:bodyPr/>
          <a:lstStyle/>
          <a:p>
            <a:r>
              <a:rPr lang="en-US" dirty="0"/>
              <a:t>Authenticated Encryption: Summary</a:t>
            </a:r>
          </a:p>
        </p:txBody>
      </p:sp>
      <p:sp>
        <p:nvSpPr>
          <p:cNvPr id="3" name="Content Placeholder 2">
            <a:extLst>
              <a:ext uri="{FF2B5EF4-FFF2-40B4-BE49-F238E27FC236}">
                <a16:creationId xmlns:a16="http://schemas.microsoft.com/office/drawing/2014/main" id="{B95E1289-ADA3-1145-81DE-FDB007E668CB}"/>
              </a:ext>
            </a:extLst>
          </p:cNvPr>
          <p:cNvSpPr>
            <a:spLocks noGrp="1"/>
          </p:cNvSpPr>
          <p:nvPr>
            <p:ph idx="1"/>
          </p:nvPr>
        </p:nvSpPr>
        <p:spPr/>
        <p:txBody>
          <a:bodyPr/>
          <a:lstStyle/>
          <a:p>
            <a:pPr fontAlgn="base"/>
            <a:r>
              <a:rPr lang="en-US" dirty="0"/>
              <a:t>Authenticated encryption: A scheme that simultaneously guarantees confidentiality and integrity (and authenticity) on a message</a:t>
            </a:r>
            <a:endParaRPr lang="en-US" b="1" dirty="0"/>
          </a:p>
          <a:p>
            <a:pPr fontAlgn="base"/>
            <a:r>
              <a:rPr lang="en-US" dirty="0"/>
              <a:t>First approach: Combine schemes that provide confidentiality with schemes that provide integrity and authenticity</a:t>
            </a:r>
          </a:p>
          <a:p>
            <a:pPr lvl="1" fontAlgn="base"/>
            <a:r>
              <a:rPr lang="en-US" dirty="0"/>
              <a:t>MAC-then-encrypt: </a:t>
            </a:r>
            <a:r>
              <a:rPr lang="en-US" dirty="0">
                <a:solidFill>
                  <a:srgbClr val="FF0000"/>
                </a:solidFill>
              </a:rPr>
              <a:t>Enc(</a:t>
            </a:r>
            <a:r>
              <a:rPr lang="en-US" i="1" dirty="0">
                <a:solidFill>
                  <a:srgbClr val="FF0000"/>
                </a:solidFill>
              </a:rPr>
              <a:t>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 ||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i="1" dirty="0">
                <a:solidFill>
                  <a:srgbClr val="0070C0"/>
                </a:solidFill>
              </a:rPr>
              <a:t>M</a:t>
            </a:r>
            <a:r>
              <a:rPr lang="en-US" dirty="0">
                <a:solidFill>
                  <a:srgbClr val="0070C0"/>
                </a:solidFill>
              </a:rPr>
              <a:t>)</a:t>
            </a:r>
            <a:r>
              <a:rPr lang="en-US" dirty="0">
                <a:solidFill>
                  <a:srgbClr val="FF0000"/>
                </a:solidFill>
              </a:rPr>
              <a:t>)</a:t>
            </a:r>
          </a:p>
          <a:p>
            <a:pPr lvl="1" fontAlgn="base"/>
            <a:r>
              <a:rPr lang="en-US" dirty="0"/>
              <a:t>Encrypt-then-MAC: </a:t>
            </a:r>
            <a:r>
              <a:rPr lang="en-US" dirty="0">
                <a:solidFill>
                  <a:srgbClr val="0070C0"/>
                </a:solidFill>
              </a:rPr>
              <a:t>MAC(</a:t>
            </a:r>
            <a:r>
              <a:rPr lang="en-US" i="1" dirty="0">
                <a:solidFill>
                  <a:srgbClr val="0070C0"/>
                </a:solidFill>
              </a:rPr>
              <a:t>K</a:t>
            </a:r>
            <a:r>
              <a:rPr lang="en-US" sz="1200" dirty="0">
                <a:solidFill>
                  <a:srgbClr val="0070C0"/>
                </a:solidFill>
              </a:rPr>
              <a:t>2</a:t>
            </a:r>
            <a:r>
              <a:rPr lang="en-US" dirty="0">
                <a:solidFill>
                  <a:srgbClr val="0070C0"/>
                </a:solidFill>
              </a:rPr>
              <a:t>, </a:t>
            </a:r>
            <a:r>
              <a:rPr lang="en-US" dirty="0">
                <a:solidFill>
                  <a:srgbClr val="FF0000"/>
                </a:solidFill>
              </a:rPr>
              <a:t>Enc(</a:t>
            </a:r>
            <a:r>
              <a:rPr lang="en-US" i="1" dirty="0">
                <a:solidFill>
                  <a:srgbClr val="FF0000"/>
                </a:solidFill>
              </a:rPr>
              <a:t>K</a:t>
            </a:r>
            <a:r>
              <a:rPr lang="en-US" sz="1200" dirty="0">
                <a:solidFill>
                  <a:srgbClr val="FF0000"/>
                </a:solidFill>
              </a:rPr>
              <a:t>1</a:t>
            </a:r>
            <a:r>
              <a:rPr lang="en-US" dirty="0">
                <a:solidFill>
                  <a:srgbClr val="FF0000"/>
                </a:solidFill>
              </a:rPr>
              <a:t>, </a:t>
            </a:r>
            <a:r>
              <a:rPr lang="en-US" i="1" dirty="0">
                <a:solidFill>
                  <a:srgbClr val="FF0000"/>
                </a:solidFill>
              </a:rPr>
              <a:t>M</a:t>
            </a:r>
            <a:r>
              <a:rPr lang="en-US" dirty="0">
                <a:solidFill>
                  <a:srgbClr val="FF0000"/>
                </a:solidFill>
              </a:rPr>
              <a:t>)</a:t>
            </a:r>
            <a:r>
              <a:rPr lang="en-US" dirty="0">
                <a:solidFill>
                  <a:srgbClr val="0070C0"/>
                </a:solidFill>
              </a:rPr>
              <a:t>)</a:t>
            </a:r>
          </a:p>
          <a:p>
            <a:pPr lvl="1" fontAlgn="base"/>
            <a:r>
              <a:rPr lang="en-US" dirty="0"/>
              <a:t>Always use Encrypt-then-MAC because it's more robust to mistakes</a:t>
            </a:r>
          </a:p>
        </p:txBody>
      </p:sp>
    </p:spTree>
    <p:extLst>
      <p:ext uri="{BB962C8B-B14F-4D97-AF65-F5344CB8AC3E}">
        <p14:creationId xmlns:p14="http://schemas.microsoft.com/office/powerpoint/2010/main" val="20119779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BECA-3366-934D-B355-3F6314E5DD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0F1A65-A0A0-2644-9C3C-D3C9831372A4}"/>
              </a:ext>
            </a:extLst>
          </p:cNvPr>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sz="3600" dirty="0"/>
              <a:t>Digital Signature</a:t>
            </a:r>
          </a:p>
        </p:txBody>
      </p:sp>
    </p:spTree>
    <p:extLst>
      <p:ext uri="{BB962C8B-B14F-4D97-AF65-F5344CB8AC3E}">
        <p14:creationId xmlns:p14="http://schemas.microsoft.com/office/powerpoint/2010/main" val="1184380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7FD1-D729-E14C-9819-9DAE0D7B5DDA}"/>
              </a:ext>
            </a:extLst>
          </p:cNvPr>
          <p:cNvSpPr>
            <a:spLocks noGrp="1"/>
          </p:cNvSpPr>
          <p:nvPr>
            <p:ph type="title"/>
          </p:nvPr>
        </p:nvSpPr>
        <p:spPr/>
        <p:txBody>
          <a:bodyPr/>
          <a:lstStyle/>
          <a:p>
            <a:r>
              <a:rPr lang="en-US" dirty="0"/>
              <a:t>Digital Signatures</a:t>
            </a:r>
          </a:p>
        </p:txBody>
      </p:sp>
      <p:sp>
        <p:nvSpPr>
          <p:cNvPr id="3" name="Content Placeholder 2">
            <a:extLst>
              <a:ext uri="{FF2B5EF4-FFF2-40B4-BE49-F238E27FC236}">
                <a16:creationId xmlns:a16="http://schemas.microsoft.com/office/drawing/2014/main" id="{44FA1DF2-A5FE-2249-B9A4-E72B7AD33C23}"/>
              </a:ext>
            </a:extLst>
          </p:cNvPr>
          <p:cNvSpPr>
            <a:spLocks noGrp="1"/>
          </p:cNvSpPr>
          <p:nvPr>
            <p:ph idx="1"/>
          </p:nvPr>
        </p:nvSpPr>
        <p:spPr/>
        <p:txBody>
          <a:bodyPr/>
          <a:lstStyle/>
          <a:p>
            <a:r>
              <a:rPr lang="en-US" dirty="0"/>
              <a:t>NIST FIPS PUB 186-4 - the result of a cryptographic transformation of data that, when properly implemented, provides a mechanism for verifying </a:t>
            </a:r>
            <a:r>
              <a:rPr lang="en-US" dirty="0">
                <a:solidFill>
                  <a:srgbClr val="FF0000"/>
                </a:solidFill>
              </a:rPr>
              <a:t>origin authentication</a:t>
            </a:r>
            <a:r>
              <a:rPr lang="en-US" dirty="0"/>
              <a:t>, </a:t>
            </a:r>
            <a:r>
              <a:rPr lang="en-US" dirty="0">
                <a:solidFill>
                  <a:srgbClr val="FF0000"/>
                </a:solidFill>
              </a:rPr>
              <a:t>data integrity</a:t>
            </a:r>
            <a:r>
              <a:rPr lang="en-US" dirty="0"/>
              <a:t>, and signatory </a:t>
            </a:r>
            <a:r>
              <a:rPr lang="en-US" dirty="0">
                <a:solidFill>
                  <a:srgbClr val="FF0000"/>
                </a:solidFill>
              </a:rPr>
              <a:t>non-repudiation</a:t>
            </a:r>
          </a:p>
          <a:p>
            <a:r>
              <a:rPr lang="en-US" dirty="0"/>
              <a:t>Based on asymmetric keys</a:t>
            </a:r>
          </a:p>
        </p:txBody>
      </p:sp>
    </p:spTree>
    <p:extLst>
      <p:ext uri="{BB962C8B-B14F-4D97-AF65-F5344CB8AC3E}">
        <p14:creationId xmlns:p14="http://schemas.microsoft.com/office/powerpoint/2010/main" val="11829246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257A-B6D4-FE48-A8EB-6A07A63BF0CB}"/>
              </a:ext>
            </a:extLst>
          </p:cNvPr>
          <p:cNvSpPr>
            <a:spLocks noGrp="1"/>
          </p:cNvSpPr>
          <p:nvPr>
            <p:ph type="title"/>
          </p:nvPr>
        </p:nvSpPr>
        <p:spPr/>
        <p:txBody>
          <a:bodyPr/>
          <a:lstStyle/>
          <a:p>
            <a:r>
              <a:rPr lang="en-US" dirty="0"/>
              <a:t>Digital Signatures</a:t>
            </a:r>
          </a:p>
        </p:txBody>
      </p:sp>
      <p:sp>
        <p:nvSpPr>
          <p:cNvPr id="3" name="Content Placeholder 2">
            <a:extLst>
              <a:ext uri="{FF2B5EF4-FFF2-40B4-BE49-F238E27FC236}">
                <a16:creationId xmlns:a16="http://schemas.microsoft.com/office/drawing/2014/main" id="{83627A66-CB2A-544D-B5DE-BDAE52815BCC}"/>
              </a:ext>
            </a:extLst>
          </p:cNvPr>
          <p:cNvSpPr>
            <a:spLocks noGrp="1"/>
          </p:cNvSpPr>
          <p:nvPr>
            <p:ph idx="1"/>
          </p:nvPr>
        </p:nvSpPr>
        <p:spPr/>
        <p:txBody>
          <a:bodyPr/>
          <a:lstStyle/>
          <a:p>
            <a:pPr fontAlgn="base"/>
            <a:r>
              <a:rPr lang="en-US" dirty="0"/>
              <a:t>Asymmetric cryptography is good because we don’t need to share a secret key</a:t>
            </a:r>
          </a:p>
          <a:p>
            <a:pPr fontAlgn="base"/>
            <a:r>
              <a:rPr lang="en-US" dirty="0"/>
              <a:t>Digital signatures are the asymmetric way of providing integrity/authenticity to data</a:t>
            </a:r>
          </a:p>
          <a:p>
            <a:pPr fontAlgn="base"/>
            <a:r>
              <a:rPr lang="en-US" dirty="0"/>
              <a:t>Assume that Alice and Bob can communicate public keys without David interfering</a:t>
            </a:r>
          </a:p>
          <a:p>
            <a:endParaRPr lang="en-US" dirty="0"/>
          </a:p>
        </p:txBody>
      </p:sp>
    </p:spTree>
    <p:extLst>
      <p:ext uri="{BB962C8B-B14F-4D97-AF65-F5344CB8AC3E}">
        <p14:creationId xmlns:p14="http://schemas.microsoft.com/office/powerpoint/2010/main" val="19690869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B07A-104D-6844-8071-5592F1011656}"/>
              </a:ext>
            </a:extLst>
          </p:cNvPr>
          <p:cNvSpPr>
            <a:spLocks noGrp="1"/>
          </p:cNvSpPr>
          <p:nvPr>
            <p:ph type="title"/>
          </p:nvPr>
        </p:nvSpPr>
        <p:spPr>
          <a:xfrm>
            <a:off x="643467" y="321734"/>
            <a:ext cx="10905066" cy="1135737"/>
          </a:xfrm>
        </p:spPr>
        <p:txBody>
          <a:bodyPr>
            <a:normAutofit/>
          </a:bodyPr>
          <a:lstStyle/>
          <a:p>
            <a:r>
              <a:rPr lang="en-US" dirty="0"/>
              <a:t>Digital Signatures: Definition</a:t>
            </a:r>
          </a:p>
        </p:txBody>
      </p:sp>
      <p:sp>
        <p:nvSpPr>
          <p:cNvPr id="3" name="Content Placeholder 2">
            <a:extLst>
              <a:ext uri="{FF2B5EF4-FFF2-40B4-BE49-F238E27FC236}">
                <a16:creationId xmlns:a16="http://schemas.microsoft.com/office/drawing/2014/main" id="{39030CBD-2031-1949-BCEA-2E689139DEBC}"/>
              </a:ext>
            </a:extLst>
          </p:cNvPr>
          <p:cNvSpPr>
            <a:spLocks noGrp="1"/>
          </p:cNvSpPr>
          <p:nvPr>
            <p:ph idx="1"/>
          </p:nvPr>
        </p:nvSpPr>
        <p:spPr>
          <a:xfrm>
            <a:off x="643467" y="1782981"/>
            <a:ext cx="10905066" cy="4393982"/>
          </a:xfrm>
        </p:spPr>
        <p:txBody>
          <a:bodyPr>
            <a:normAutofit/>
          </a:bodyPr>
          <a:lstStyle/>
          <a:p>
            <a:pPr fontAlgn="base"/>
            <a:r>
              <a:rPr lang="en-US" sz="2000" dirty="0"/>
              <a:t>Three parts:</a:t>
            </a:r>
          </a:p>
          <a:p>
            <a:pPr lvl="1" fontAlgn="base"/>
            <a:r>
              <a:rPr lang="en-US" sz="2000" dirty="0" err="1"/>
              <a:t>KeyGen</a:t>
            </a:r>
            <a:r>
              <a:rPr lang="en-US" sz="2000" dirty="0"/>
              <a:t>() → </a:t>
            </a:r>
            <a:r>
              <a:rPr lang="en-US" sz="2000" i="1" dirty="0"/>
              <a:t>PK</a:t>
            </a:r>
            <a:r>
              <a:rPr lang="en-US" sz="2000" dirty="0"/>
              <a:t>, </a:t>
            </a:r>
            <a:r>
              <a:rPr lang="en-US" sz="2000" i="1" dirty="0"/>
              <a:t>SK</a:t>
            </a:r>
            <a:r>
              <a:rPr lang="en-US" sz="2000" dirty="0"/>
              <a:t>: Generate a public/private keypair, where </a:t>
            </a:r>
            <a:r>
              <a:rPr lang="en-US" sz="2000" i="1" dirty="0"/>
              <a:t>PK</a:t>
            </a:r>
            <a:r>
              <a:rPr lang="en-US" sz="2000" dirty="0"/>
              <a:t> is the verify (public) key, and </a:t>
            </a:r>
            <a:r>
              <a:rPr lang="en-US" sz="2000" i="1" dirty="0"/>
              <a:t>SK</a:t>
            </a:r>
            <a:r>
              <a:rPr lang="en-US" sz="2000" dirty="0"/>
              <a:t> is the signing (secret) key</a:t>
            </a:r>
          </a:p>
          <a:p>
            <a:pPr lvl="1" fontAlgn="base"/>
            <a:r>
              <a:rPr lang="en-US" sz="2000" dirty="0"/>
              <a:t>Sign(</a:t>
            </a:r>
            <a:r>
              <a:rPr lang="en-US" sz="2000" i="1" dirty="0"/>
              <a:t>SK</a:t>
            </a:r>
            <a:r>
              <a:rPr lang="en-US" sz="2000" dirty="0"/>
              <a:t>, </a:t>
            </a:r>
            <a:r>
              <a:rPr lang="en-US" sz="2000" i="1" dirty="0"/>
              <a:t>M</a:t>
            </a:r>
            <a:r>
              <a:rPr lang="en-US" sz="2000" dirty="0"/>
              <a:t>) → </a:t>
            </a:r>
            <a:r>
              <a:rPr lang="en-US" sz="2000" i="1" dirty="0"/>
              <a:t>sig</a:t>
            </a:r>
            <a:r>
              <a:rPr lang="en-US" sz="2000" dirty="0"/>
              <a:t>: Sign the message </a:t>
            </a:r>
            <a:r>
              <a:rPr lang="en-US" sz="2000" i="1" dirty="0"/>
              <a:t>M</a:t>
            </a:r>
            <a:r>
              <a:rPr lang="en-US" sz="2000" dirty="0"/>
              <a:t> using the signing key </a:t>
            </a:r>
            <a:r>
              <a:rPr lang="en-US" sz="2000" i="1" dirty="0"/>
              <a:t>SK</a:t>
            </a:r>
            <a:r>
              <a:rPr lang="en-US" sz="2000" dirty="0"/>
              <a:t> to produce the signature </a:t>
            </a:r>
            <a:r>
              <a:rPr lang="en-US" sz="2000" i="1" dirty="0"/>
              <a:t>sig</a:t>
            </a:r>
            <a:endParaRPr lang="en-US" sz="2000" dirty="0"/>
          </a:p>
          <a:p>
            <a:pPr lvl="1" fontAlgn="base"/>
            <a:r>
              <a:rPr lang="en-US" sz="2000" dirty="0"/>
              <a:t>Verify(</a:t>
            </a:r>
            <a:r>
              <a:rPr lang="en-US" sz="2000" i="1" dirty="0"/>
              <a:t>PK</a:t>
            </a:r>
            <a:r>
              <a:rPr lang="en-US" sz="2000" dirty="0"/>
              <a:t>, </a:t>
            </a:r>
            <a:r>
              <a:rPr lang="en-US" sz="2000" i="1" dirty="0"/>
              <a:t>M</a:t>
            </a:r>
            <a:r>
              <a:rPr lang="en-US" sz="2000" dirty="0"/>
              <a:t>, </a:t>
            </a:r>
            <a:r>
              <a:rPr lang="en-US" sz="2000" i="1" dirty="0"/>
              <a:t>sig</a:t>
            </a:r>
            <a:r>
              <a:rPr lang="en-US" sz="2000" dirty="0"/>
              <a:t>) → {0, 1}: Verify the signature </a:t>
            </a:r>
            <a:r>
              <a:rPr lang="en-US" sz="2000" i="1" dirty="0"/>
              <a:t>sig</a:t>
            </a:r>
            <a:r>
              <a:rPr lang="en-US" sz="2000" dirty="0"/>
              <a:t> on message </a:t>
            </a:r>
            <a:r>
              <a:rPr lang="en-US" sz="2000" i="1" dirty="0"/>
              <a:t>M</a:t>
            </a:r>
            <a:r>
              <a:rPr lang="en-US" sz="2000" dirty="0"/>
              <a:t> using the verify key </a:t>
            </a:r>
            <a:r>
              <a:rPr lang="en-US" sz="2000" i="1" dirty="0"/>
              <a:t>PK</a:t>
            </a:r>
            <a:r>
              <a:rPr lang="en-US" sz="2000" dirty="0"/>
              <a:t> and output 1 if valid and 0 if invalid</a:t>
            </a:r>
          </a:p>
          <a:p>
            <a:pPr fontAlgn="base"/>
            <a:r>
              <a:rPr lang="en-US" sz="2000" dirty="0"/>
              <a:t>Properties:</a:t>
            </a:r>
          </a:p>
          <a:p>
            <a:pPr lvl="1" fontAlgn="base"/>
            <a:r>
              <a:rPr lang="en-US" sz="2000" b="1" dirty="0"/>
              <a:t>Correctness</a:t>
            </a:r>
            <a:r>
              <a:rPr lang="en-US" sz="2000" dirty="0"/>
              <a:t>: Verification should be successful for a signature generated over any message</a:t>
            </a:r>
            <a:endParaRPr lang="en-US" sz="2000" b="1" dirty="0"/>
          </a:p>
          <a:p>
            <a:pPr lvl="2" fontAlgn="base"/>
            <a:r>
              <a:rPr lang="en-US" dirty="0"/>
              <a:t>Verify(</a:t>
            </a:r>
            <a:r>
              <a:rPr lang="en-US" i="1" dirty="0"/>
              <a:t>PK</a:t>
            </a:r>
            <a:r>
              <a:rPr lang="en-US" dirty="0"/>
              <a:t>, </a:t>
            </a:r>
            <a:r>
              <a:rPr lang="en-US" i="1" dirty="0"/>
              <a:t>M</a:t>
            </a:r>
            <a:r>
              <a:rPr lang="en-US" dirty="0"/>
              <a:t>, Sign(</a:t>
            </a:r>
            <a:r>
              <a:rPr lang="en-US" i="1" dirty="0"/>
              <a:t>SK</a:t>
            </a:r>
            <a:r>
              <a:rPr lang="en-US" dirty="0"/>
              <a:t>, </a:t>
            </a:r>
            <a:r>
              <a:rPr lang="en-US" i="1" dirty="0"/>
              <a:t>M</a:t>
            </a:r>
            <a:r>
              <a:rPr lang="en-US" dirty="0"/>
              <a:t>)) = 1 for all </a:t>
            </a:r>
            <a:r>
              <a:rPr lang="en-US" i="1" dirty="0"/>
              <a:t>PK</a:t>
            </a:r>
            <a:r>
              <a:rPr lang="en-US" dirty="0"/>
              <a:t>, </a:t>
            </a:r>
            <a:r>
              <a:rPr lang="en-US" i="1" dirty="0"/>
              <a:t>SK</a:t>
            </a:r>
            <a:r>
              <a:rPr lang="en-US" dirty="0"/>
              <a:t> ← </a:t>
            </a:r>
            <a:r>
              <a:rPr lang="en-US" dirty="0" err="1"/>
              <a:t>KeyGen</a:t>
            </a:r>
            <a:r>
              <a:rPr lang="en-US" dirty="0"/>
              <a:t>() and </a:t>
            </a:r>
            <a:r>
              <a:rPr lang="en-US" i="1" dirty="0"/>
              <a:t>M</a:t>
            </a:r>
            <a:endParaRPr lang="en-US" dirty="0"/>
          </a:p>
          <a:p>
            <a:pPr lvl="1" fontAlgn="base"/>
            <a:r>
              <a:rPr lang="en-US" sz="2000" b="1" dirty="0"/>
              <a:t>Efficiency</a:t>
            </a:r>
            <a:r>
              <a:rPr lang="en-US" sz="2000" dirty="0"/>
              <a:t>: Signing/verifying should be fast</a:t>
            </a:r>
            <a:endParaRPr lang="en-US" sz="2000" b="1" dirty="0"/>
          </a:p>
          <a:p>
            <a:pPr lvl="1" fontAlgn="base"/>
            <a:r>
              <a:rPr lang="en-US" sz="2000" b="1" dirty="0"/>
              <a:t>Security</a:t>
            </a:r>
            <a:r>
              <a:rPr lang="en-US" sz="2000" dirty="0"/>
              <a:t>: Same as for MACs except that the attacker also receives PK</a:t>
            </a:r>
            <a:endParaRPr lang="en-US" sz="2000" b="1" dirty="0"/>
          </a:p>
          <a:p>
            <a:pPr lvl="2" fontAlgn="base"/>
            <a:r>
              <a:rPr lang="en-US" dirty="0"/>
              <a:t>Namely, no attacker can forge a signature for a message</a:t>
            </a:r>
          </a:p>
        </p:txBody>
      </p:sp>
    </p:spTree>
    <p:extLst>
      <p:ext uri="{BB962C8B-B14F-4D97-AF65-F5344CB8AC3E}">
        <p14:creationId xmlns:p14="http://schemas.microsoft.com/office/powerpoint/2010/main" val="20588951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CF792-12DE-3140-8F75-F5EE3C58DDE5}"/>
              </a:ext>
            </a:extLst>
          </p:cNvPr>
          <p:cNvSpPr>
            <a:spLocks noGrp="1"/>
          </p:cNvSpPr>
          <p:nvPr>
            <p:ph type="ctrTitle"/>
          </p:nvPr>
        </p:nvSpPr>
        <p:spPr/>
        <p:txBody>
          <a:bodyPr/>
          <a:lstStyle/>
          <a:p>
            <a:r>
              <a:rPr lang="en-US" dirty="0"/>
              <a:t>Lecture 21</a:t>
            </a:r>
          </a:p>
        </p:txBody>
      </p:sp>
      <p:sp>
        <p:nvSpPr>
          <p:cNvPr id="3" name="Subtitle 2">
            <a:extLst>
              <a:ext uri="{FF2B5EF4-FFF2-40B4-BE49-F238E27FC236}">
                <a16:creationId xmlns:a16="http://schemas.microsoft.com/office/drawing/2014/main" id="{ED894FB6-3EA4-A247-B201-CD8E2B6D7DF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21524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DB79B-8C65-BF4B-9550-974FB722B1F4}"/>
              </a:ext>
            </a:extLst>
          </p:cNvPr>
          <p:cNvSpPr>
            <a:spLocks noGrp="1"/>
          </p:cNvSpPr>
          <p:nvPr>
            <p:ph type="title"/>
          </p:nvPr>
        </p:nvSpPr>
        <p:spPr/>
        <p:txBody>
          <a:bodyPr/>
          <a:lstStyle/>
          <a:p>
            <a:r>
              <a:rPr lang="en-US" dirty="0"/>
              <a:t>RSA Signature</a:t>
            </a:r>
          </a:p>
        </p:txBody>
      </p:sp>
      <p:sp>
        <p:nvSpPr>
          <p:cNvPr id="3" name="Content Placeholder 2">
            <a:extLst>
              <a:ext uri="{FF2B5EF4-FFF2-40B4-BE49-F238E27FC236}">
                <a16:creationId xmlns:a16="http://schemas.microsoft.com/office/drawing/2014/main" id="{FFCCCE00-8766-5F4D-80F5-9B53682C6C15}"/>
              </a:ext>
            </a:extLst>
          </p:cNvPr>
          <p:cNvSpPr>
            <a:spLocks noGrp="1"/>
          </p:cNvSpPr>
          <p:nvPr>
            <p:ph idx="1"/>
          </p:nvPr>
        </p:nvSpPr>
        <p:spPr/>
        <p:txBody>
          <a:bodyPr/>
          <a:lstStyle/>
          <a:p>
            <a:pPr fontAlgn="base"/>
            <a:r>
              <a:rPr lang="en-US" dirty="0" err="1"/>
              <a:t>KeyGen</a:t>
            </a:r>
            <a:r>
              <a:rPr lang="en-US" dirty="0"/>
              <a:t>():</a:t>
            </a:r>
          </a:p>
          <a:p>
            <a:pPr lvl="1" fontAlgn="base"/>
            <a:r>
              <a:rPr lang="en-US" dirty="0"/>
              <a:t>Randomly pick two large primes, </a:t>
            </a:r>
            <a:r>
              <a:rPr lang="en-US" i="1" dirty="0"/>
              <a:t>p</a:t>
            </a:r>
            <a:r>
              <a:rPr lang="en-US" dirty="0"/>
              <a:t> and </a:t>
            </a:r>
            <a:r>
              <a:rPr lang="en-US" i="1" dirty="0"/>
              <a:t>q</a:t>
            </a:r>
            <a:endParaRPr lang="en-US" dirty="0"/>
          </a:p>
          <a:p>
            <a:pPr lvl="1" fontAlgn="base"/>
            <a:r>
              <a:rPr lang="en-US" dirty="0"/>
              <a:t>Compute </a:t>
            </a:r>
            <a:r>
              <a:rPr lang="en-US" i="1" dirty="0"/>
              <a:t>n</a:t>
            </a:r>
            <a:r>
              <a:rPr lang="en-US" dirty="0"/>
              <a:t> = </a:t>
            </a:r>
            <a:r>
              <a:rPr lang="en-US" i="1" dirty="0" err="1"/>
              <a:t>pq</a:t>
            </a:r>
            <a:endParaRPr lang="en-US" dirty="0"/>
          </a:p>
          <a:p>
            <a:pPr lvl="2" fontAlgn="base"/>
            <a:r>
              <a:rPr lang="en-US" i="1" dirty="0"/>
              <a:t>n</a:t>
            </a:r>
            <a:r>
              <a:rPr lang="en-US" dirty="0"/>
              <a:t> is usually between 2048 bits and 4096 bits long</a:t>
            </a:r>
            <a:endParaRPr lang="en-US" i="1" dirty="0"/>
          </a:p>
          <a:p>
            <a:pPr lvl="1" fontAlgn="base"/>
            <a:r>
              <a:rPr lang="en-US" dirty="0"/>
              <a:t>Choose </a:t>
            </a:r>
            <a:r>
              <a:rPr lang="en-US" i="1" dirty="0"/>
              <a:t>e</a:t>
            </a:r>
            <a:endParaRPr lang="en-US" dirty="0"/>
          </a:p>
          <a:p>
            <a:pPr lvl="2" fontAlgn="base"/>
            <a:r>
              <a:rPr lang="en-US" dirty="0"/>
              <a:t>Requirement: </a:t>
            </a:r>
            <a:r>
              <a:rPr lang="en-US" i="1" dirty="0"/>
              <a:t>e</a:t>
            </a:r>
            <a:r>
              <a:rPr lang="en-US" dirty="0"/>
              <a:t> is relatively prime to (</a:t>
            </a:r>
            <a:r>
              <a:rPr lang="en-US" i="1" dirty="0"/>
              <a:t>p</a:t>
            </a:r>
            <a:r>
              <a:rPr lang="en-US" dirty="0"/>
              <a:t> - 1)(</a:t>
            </a:r>
            <a:r>
              <a:rPr lang="en-US" i="1" dirty="0"/>
              <a:t>q</a:t>
            </a:r>
            <a:r>
              <a:rPr lang="en-US" dirty="0"/>
              <a:t> - 1)</a:t>
            </a:r>
          </a:p>
          <a:p>
            <a:pPr lvl="2" fontAlgn="base"/>
            <a:r>
              <a:rPr lang="en-US" dirty="0"/>
              <a:t>Requirement: 2 &lt; </a:t>
            </a:r>
            <a:r>
              <a:rPr lang="en-US" i="1" dirty="0"/>
              <a:t>e</a:t>
            </a:r>
            <a:r>
              <a:rPr lang="en-US" dirty="0"/>
              <a:t> &lt; (</a:t>
            </a:r>
            <a:r>
              <a:rPr lang="en-US" i="1" dirty="0"/>
              <a:t>p</a:t>
            </a:r>
            <a:r>
              <a:rPr lang="en-US" dirty="0"/>
              <a:t> - 1)(</a:t>
            </a:r>
            <a:r>
              <a:rPr lang="en-US" i="1" dirty="0"/>
              <a:t>q</a:t>
            </a:r>
            <a:r>
              <a:rPr lang="en-US" dirty="0"/>
              <a:t> - 1)</a:t>
            </a:r>
          </a:p>
          <a:p>
            <a:pPr lvl="1" fontAlgn="base"/>
            <a:r>
              <a:rPr lang="en-US" dirty="0"/>
              <a:t>Compute </a:t>
            </a:r>
            <a:r>
              <a:rPr lang="en-US" i="1" dirty="0"/>
              <a:t>d</a:t>
            </a:r>
            <a:r>
              <a:rPr lang="en-US" dirty="0"/>
              <a:t> = </a:t>
            </a:r>
            <a:r>
              <a:rPr lang="en-US" i="1" dirty="0"/>
              <a:t>e</a:t>
            </a:r>
            <a:r>
              <a:rPr lang="en-US" baseline="30000" dirty="0"/>
              <a:t>-1</a:t>
            </a:r>
            <a:r>
              <a:rPr lang="en-US" dirty="0"/>
              <a:t> mod (</a:t>
            </a:r>
            <a:r>
              <a:rPr lang="en-US" i="1" dirty="0"/>
              <a:t>p</a:t>
            </a:r>
            <a:r>
              <a:rPr lang="en-US" dirty="0"/>
              <a:t> - 1)(</a:t>
            </a:r>
            <a:r>
              <a:rPr lang="en-US" i="1" dirty="0"/>
              <a:t>q</a:t>
            </a:r>
            <a:r>
              <a:rPr lang="en-US" dirty="0"/>
              <a:t> - 1)</a:t>
            </a:r>
          </a:p>
          <a:p>
            <a:pPr lvl="1" fontAlgn="base"/>
            <a:r>
              <a:rPr lang="en-US" b="1" dirty="0"/>
              <a:t>Public key</a:t>
            </a:r>
            <a:r>
              <a:rPr lang="en-US" dirty="0"/>
              <a:t>: </a:t>
            </a:r>
            <a:r>
              <a:rPr lang="en-US" i="1" dirty="0"/>
              <a:t>n</a:t>
            </a:r>
            <a:r>
              <a:rPr lang="en-US" dirty="0"/>
              <a:t> and </a:t>
            </a:r>
            <a:r>
              <a:rPr lang="en-US" i="1" dirty="0"/>
              <a:t>e</a:t>
            </a:r>
            <a:endParaRPr lang="en-US" b="1" dirty="0"/>
          </a:p>
          <a:p>
            <a:pPr lvl="1"/>
            <a:r>
              <a:rPr lang="en-US" b="1" dirty="0"/>
              <a:t>Private key:</a:t>
            </a:r>
            <a:r>
              <a:rPr lang="en-US" dirty="0"/>
              <a:t> </a:t>
            </a:r>
            <a:r>
              <a:rPr lang="en-US" i="1" dirty="0"/>
              <a:t>d</a:t>
            </a:r>
            <a:endParaRPr lang="en-US" dirty="0"/>
          </a:p>
        </p:txBody>
      </p:sp>
    </p:spTree>
    <p:extLst>
      <p:ext uri="{BB962C8B-B14F-4D97-AF65-F5344CB8AC3E}">
        <p14:creationId xmlns:p14="http://schemas.microsoft.com/office/powerpoint/2010/main" val="24103465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D711-C8D8-5C4D-AF74-0059C5C367F1}"/>
              </a:ext>
            </a:extLst>
          </p:cNvPr>
          <p:cNvSpPr>
            <a:spLocks noGrp="1"/>
          </p:cNvSpPr>
          <p:nvPr>
            <p:ph type="title"/>
          </p:nvPr>
        </p:nvSpPr>
        <p:spPr>
          <a:xfrm>
            <a:off x="643467" y="321734"/>
            <a:ext cx="4970877" cy="1135737"/>
          </a:xfrm>
        </p:spPr>
        <p:txBody>
          <a:bodyPr>
            <a:normAutofit/>
          </a:bodyPr>
          <a:lstStyle/>
          <a:p>
            <a:r>
              <a:rPr lang="en-US" sz="3600" dirty="0"/>
              <a:t>RSA Digital Signature Algo</a:t>
            </a:r>
          </a:p>
        </p:txBody>
      </p:sp>
      <p:sp>
        <p:nvSpPr>
          <p:cNvPr id="3" name="Content Placeholder 2">
            <a:extLst>
              <a:ext uri="{FF2B5EF4-FFF2-40B4-BE49-F238E27FC236}">
                <a16:creationId xmlns:a16="http://schemas.microsoft.com/office/drawing/2014/main" id="{A980F776-DD4F-5240-81F3-F346608EB444}"/>
              </a:ext>
            </a:extLst>
          </p:cNvPr>
          <p:cNvSpPr>
            <a:spLocks noGrp="1"/>
          </p:cNvSpPr>
          <p:nvPr>
            <p:ph idx="1"/>
          </p:nvPr>
        </p:nvSpPr>
        <p:spPr>
          <a:xfrm>
            <a:off x="643468" y="1782981"/>
            <a:ext cx="4970877" cy="4393982"/>
          </a:xfrm>
        </p:spPr>
        <p:txBody>
          <a:bodyPr>
            <a:normAutofit/>
          </a:bodyPr>
          <a:lstStyle/>
          <a:p>
            <a:pPr marL="0" indent="0">
              <a:buNone/>
            </a:pPr>
            <a:r>
              <a:rPr lang="en-US" sz="1700" dirty="0"/>
              <a:t>Step1: Generate a hash value, or message digest, </a:t>
            </a:r>
            <a:r>
              <a:rPr lang="en-US" sz="1700" dirty="0" err="1"/>
              <a:t>mHash</a:t>
            </a:r>
            <a:r>
              <a:rPr lang="en-US" sz="1700" dirty="0"/>
              <a:t> from the message </a:t>
            </a:r>
            <a:r>
              <a:rPr lang="en-US" sz="1700" i="1" dirty="0"/>
              <a:t>M </a:t>
            </a:r>
            <a:r>
              <a:rPr lang="en-US" sz="1700" dirty="0"/>
              <a:t>to be signed </a:t>
            </a:r>
          </a:p>
          <a:p>
            <a:pPr marL="0" indent="0">
              <a:buNone/>
            </a:pPr>
            <a:r>
              <a:rPr lang="en-US" sz="1700" dirty="0"/>
              <a:t>Step2: Pad </a:t>
            </a:r>
            <a:r>
              <a:rPr lang="en-US" sz="1700" dirty="0" err="1"/>
              <a:t>mHash</a:t>
            </a:r>
            <a:r>
              <a:rPr lang="en-US" sz="1700" dirty="0"/>
              <a:t> with a constant value padding1 and pseudorandom value salt to form </a:t>
            </a:r>
            <a:r>
              <a:rPr lang="en-US" sz="1700" i="1" dirty="0"/>
              <a:t>M’ </a:t>
            </a:r>
          </a:p>
          <a:p>
            <a:pPr marL="0" indent="0">
              <a:buNone/>
            </a:pPr>
            <a:r>
              <a:rPr lang="en-US" sz="1700" i="1" dirty="0"/>
              <a:t>Step3: </a:t>
            </a:r>
            <a:r>
              <a:rPr lang="en-US" sz="1700" dirty="0"/>
              <a:t>Generate hash value </a:t>
            </a:r>
            <a:r>
              <a:rPr lang="en-US" sz="1700" i="1" dirty="0"/>
              <a:t>H </a:t>
            </a:r>
            <a:r>
              <a:rPr lang="en-US" sz="1700" dirty="0"/>
              <a:t>from </a:t>
            </a:r>
            <a:r>
              <a:rPr lang="en-US" sz="1700" i="1" dirty="0"/>
              <a:t>M’</a:t>
            </a:r>
          </a:p>
          <a:p>
            <a:pPr marL="0" indent="0">
              <a:buNone/>
            </a:pPr>
            <a:r>
              <a:rPr lang="en-US" sz="1700" i="1" dirty="0"/>
              <a:t>Step4: </a:t>
            </a:r>
            <a:r>
              <a:rPr lang="en-US" sz="1700" dirty="0"/>
              <a:t>Generate a block DB consisting of a constant value padding 2 and salt</a:t>
            </a:r>
          </a:p>
          <a:p>
            <a:pPr marL="0" indent="0">
              <a:buNone/>
            </a:pPr>
            <a:r>
              <a:rPr lang="en-US" sz="1700" dirty="0"/>
              <a:t>Step5: Use the mask generating function MGF, which produces a randomized out-put from input </a:t>
            </a:r>
            <a:r>
              <a:rPr lang="en-US" sz="1700" i="1" dirty="0"/>
              <a:t>H </a:t>
            </a:r>
            <a:r>
              <a:rPr lang="en-US" sz="1700" dirty="0"/>
              <a:t>of the same length as DB</a:t>
            </a:r>
          </a:p>
          <a:p>
            <a:pPr marL="0" indent="0">
              <a:buNone/>
            </a:pPr>
            <a:r>
              <a:rPr lang="en-US" sz="1700" dirty="0"/>
              <a:t>Step 6: Create the encoded message (EM) block by padding </a:t>
            </a:r>
            <a:r>
              <a:rPr lang="en-US" sz="1700" i="1" dirty="0"/>
              <a:t>H </a:t>
            </a:r>
            <a:r>
              <a:rPr lang="en-US" sz="1700" dirty="0"/>
              <a:t>with the hexadecimal constant </a:t>
            </a:r>
            <a:r>
              <a:rPr lang="en-US" sz="1700" dirty="0" err="1"/>
              <a:t>bc</a:t>
            </a:r>
            <a:r>
              <a:rPr lang="en-US" sz="1700" dirty="0"/>
              <a:t> and the XOR of DB and output of MGF</a:t>
            </a:r>
          </a:p>
          <a:p>
            <a:pPr marL="0" indent="0">
              <a:buNone/>
            </a:pPr>
            <a:r>
              <a:rPr lang="en-US" sz="1700" dirty="0"/>
              <a:t>Step 7: Encrypt EM with RSA using the signer’s private key </a:t>
            </a:r>
          </a:p>
          <a:p>
            <a:pPr marL="0" indent="0">
              <a:buNone/>
            </a:pPr>
            <a:endParaRPr lang="en-US" sz="1700" b="1" dirty="0"/>
          </a:p>
          <a:p>
            <a:pPr marL="0" indent="0">
              <a:buNone/>
            </a:pPr>
            <a:endParaRPr lang="en-US" sz="1700" b="1" dirty="0"/>
          </a:p>
          <a:p>
            <a:endParaRPr lang="en-US" sz="1700" dirty="0"/>
          </a:p>
          <a:p>
            <a:endParaRPr lang="en-US" sz="1700" dirty="0"/>
          </a:p>
        </p:txBody>
      </p:sp>
      <p:pic>
        <p:nvPicPr>
          <p:cNvPr id="5" name="Picture 4">
            <a:extLst>
              <a:ext uri="{FF2B5EF4-FFF2-40B4-BE49-F238E27FC236}">
                <a16:creationId xmlns:a16="http://schemas.microsoft.com/office/drawing/2014/main" id="{DBDD7780-CE22-E747-A4EC-B0FBFDD0D577}"/>
              </a:ext>
            </a:extLst>
          </p:cNvPr>
          <p:cNvPicPr>
            <a:picLocks noChangeAspect="1"/>
          </p:cNvPicPr>
          <p:nvPr/>
        </p:nvPicPr>
        <p:blipFill>
          <a:blip r:embed="rId3"/>
          <a:stretch>
            <a:fillRect/>
          </a:stretch>
        </p:blipFill>
        <p:spPr>
          <a:xfrm>
            <a:off x="6716896" y="713127"/>
            <a:ext cx="4372553" cy="5431745"/>
          </a:xfrm>
          <a:prstGeom prst="rect">
            <a:avLst/>
          </a:prstGeom>
        </p:spPr>
      </p:pic>
    </p:spTree>
    <p:extLst>
      <p:ext uri="{BB962C8B-B14F-4D97-AF65-F5344CB8AC3E}">
        <p14:creationId xmlns:p14="http://schemas.microsoft.com/office/powerpoint/2010/main" val="8230209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EE36-859E-F54A-90D9-4C4853B9FAEB}"/>
              </a:ext>
            </a:extLst>
          </p:cNvPr>
          <p:cNvSpPr>
            <a:spLocks noGrp="1"/>
          </p:cNvSpPr>
          <p:nvPr>
            <p:ph type="title"/>
          </p:nvPr>
        </p:nvSpPr>
        <p:spPr/>
        <p:txBody>
          <a:bodyPr/>
          <a:lstStyle/>
          <a:p>
            <a:r>
              <a:rPr lang="en-US"/>
              <a:t>RSA Signatures</a:t>
            </a:r>
            <a:endParaRPr lang="en-US" dirty="0"/>
          </a:p>
        </p:txBody>
      </p:sp>
      <p:sp>
        <p:nvSpPr>
          <p:cNvPr id="3" name="Content Placeholder 2">
            <a:extLst>
              <a:ext uri="{FF2B5EF4-FFF2-40B4-BE49-F238E27FC236}">
                <a16:creationId xmlns:a16="http://schemas.microsoft.com/office/drawing/2014/main" id="{ED82E71E-E32C-5544-890B-ABF1BAC614B9}"/>
              </a:ext>
            </a:extLst>
          </p:cNvPr>
          <p:cNvSpPr>
            <a:spLocks noGrp="1"/>
          </p:cNvSpPr>
          <p:nvPr>
            <p:ph idx="1"/>
          </p:nvPr>
        </p:nvSpPr>
        <p:spPr/>
        <p:txBody>
          <a:bodyPr/>
          <a:lstStyle/>
          <a:p>
            <a:pPr fontAlgn="base"/>
            <a:r>
              <a:rPr lang="en-US" dirty="0"/>
              <a:t>Sign(</a:t>
            </a:r>
            <a:r>
              <a:rPr lang="en-US" i="1" dirty="0"/>
              <a:t>d</a:t>
            </a:r>
            <a:r>
              <a:rPr lang="en-US" dirty="0"/>
              <a:t>, </a:t>
            </a:r>
            <a:r>
              <a:rPr lang="en-US" i="1" dirty="0"/>
              <a:t>M</a:t>
            </a:r>
            <a:r>
              <a:rPr lang="en-US" dirty="0"/>
              <a:t>):</a:t>
            </a:r>
          </a:p>
          <a:p>
            <a:pPr lvl="1" fontAlgn="base"/>
            <a:r>
              <a:rPr lang="en-US" dirty="0"/>
              <a:t>Compute </a:t>
            </a:r>
            <a:r>
              <a:rPr lang="en-US" i="1" dirty="0"/>
              <a:t>H</a:t>
            </a:r>
            <a:r>
              <a:rPr lang="en-US" dirty="0"/>
              <a:t>(</a:t>
            </a:r>
            <a:r>
              <a:rPr lang="en-US" i="1" dirty="0"/>
              <a:t>M</a:t>
            </a:r>
            <a:r>
              <a:rPr lang="en-US" dirty="0"/>
              <a:t>)</a:t>
            </a:r>
            <a:r>
              <a:rPr lang="en-US" i="1" baseline="30000" dirty="0"/>
              <a:t>d</a:t>
            </a:r>
            <a:r>
              <a:rPr lang="en-US" dirty="0"/>
              <a:t> mod </a:t>
            </a:r>
            <a:r>
              <a:rPr lang="en-US" i="1" dirty="0"/>
              <a:t>n</a:t>
            </a:r>
            <a:endParaRPr lang="en-US" dirty="0"/>
          </a:p>
          <a:p>
            <a:pPr fontAlgn="base"/>
            <a:r>
              <a:rPr lang="en-US" dirty="0"/>
              <a:t>Verify(</a:t>
            </a:r>
            <a:r>
              <a:rPr lang="en-US" i="1" dirty="0"/>
              <a:t>e</a:t>
            </a:r>
            <a:r>
              <a:rPr lang="en-US" dirty="0"/>
              <a:t>, </a:t>
            </a:r>
            <a:r>
              <a:rPr lang="en-US" i="1" dirty="0"/>
              <a:t>n</a:t>
            </a:r>
            <a:r>
              <a:rPr lang="en-US" dirty="0"/>
              <a:t>, </a:t>
            </a:r>
            <a:r>
              <a:rPr lang="en-US" i="1" dirty="0"/>
              <a:t>M</a:t>
            </a:r>
            <a:r>
              <a:rPr lang="en-US" dirty="0"/>
              <a:t>, </a:t>
            </a:r>
            <a:r>
              <a:rPr lang="en-US" i="1" dirty="0"/>
              <a:t>sig</a:t>
            </a:r>
            <a:r>
              <a:rPr lang="en-US" dirty="0"/>
              <a:t>)</a:t>
            </a:r>
          </a:p>
          <a:p>
            <a:pPr lvl="1"/>
            <a:r>
              <a:rPr lang="en-US" dirty="0"/>
              <a:t>Verify that </a:t>
            </a:r>
            <a:r>
              <a:rPr lang="en-US" i="1" dirty="0"/>
              <a:t>H</a:t>
            </a:r>
            <a:r>
              <a:rPr lang="en-US" dirty="0"/>
              <a:t>(</a:t>
            </a:r>
            <a:r>
              <a:rPr lang="en-US" i="1" dirty="0"/>
              <a:t>M</a:t>
            </a:r>
            <a:r>
              <a:rPr lang="en-US" dirty="0"/>
              <a:t>) ≡ </a:t>
            </a:r>
            <a:r>
              <a:rPr lang="en-US" i="1" dirty="0" err="1"/>
              <a:t>sig</a:t>
            </a:r>
            <a:r>
              <a:rPr lang="en-US" i="1" baseline="30000" dirty="0" err="1"/>
              <a:t>e</a:t>
            </a:r>
            <a:r>
              <a:rPr lang="en-US" dirty="0"/>
              <a:t> mod </a:t>
            </a:r>
            <a:r>
              <a:rPr lang="en-US" i="1" dirty="0"/>
              <a:t>n</a:t>
            </a:r>
            <a:endParaRPr lang="en-US" dirty="0"/>
          </a:p>
        </p:txBody>
      </p:sp>
      <p:pic>
        <p:nvPicPr>
          <p:cNvPr id="5" name="Picture 4" descr="A diagram of a computer system&#10;&#10;Description automatically generated">
            <a:extLst>
              <a:ext uri="{FF2B5EF4-FFF2-40B4-BE49-F238E27FC236}">
                <a16:creationId xmlns:a16="http://schemas.microsoft.com/office/drawing/2014/main" id="{D229FE35-2D59-8142-932C-7E8A70F8B842}"/>
              </a:ext>
            </a:extLst>
          </p:cNvPr>
          <p:cNvPicPr>
            <a:picLocks noChangeAspect="1"/>
          </p:cNvPicPr>
          <p:nvPr/>
        </p:nvPicPr>
        <p:blipFill>
          <a:blip r:embed="rId2"/>
          <a:stretch>
            <a:fillRect/>
          </a:stretch>
        </p:blipFill>
        <p:spPr>
          <a:xfrm>
            <a:off x="6919724" y="681037"/>
            <a:ext cx="4245334" cy="4571899"/>
          </a:xfrm>
          <a:prstGeom prst="rect">
            <a:avLst/>
          </a:prstGeom>
        </p:spPr>
      </p:pic>
    </p:spTree>
    <p:extLst>
      <p:ext uri="{BB962C8B-B14F-4D97-AF65-F5344CB8AC3E}">
        <p14:creationId xmlns:p14="http://schemas.microsoft.com/office/powerpoint/2010/main" val="30956504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DDFF7-D9D7-9A40-8DFC-4297E76A7EA7}"/>
              </a:ext>
            </a:extLst>
          </p:cNvPr>
          <p:cNvSpPr>
            <a:spLocks noGrp="1"/>
          </p:cNvSpPr>
          <p:nvPr>
            <p:ph type="title"/>
          </p:nvPr>
        </p:nvSpPr>
        <p:spPr/>
        <p:txBody>
          <a:bodyPr/>
          <a:lstStyle/>
          <a:p>
            <a:r>
              <a:rPr lang="en-US" dirty="0"/>
              <a:t>RSA Signatures: Correctness</a:t>
            </a:r>
          </a:p>
        </p:txBody>
      </p:sp>
      <p:sp>
        <p:nvSpPr>
          <p:cNvPr id="3" name="Content Placeholder 2">
            <a:extLst>
              <a:ext uri="{FF2B5EF4-FFF2-40B4-BE49-F238E27FC236}">
                <a16:creationId xmlns:a16="http://schemas.microsoft.com/office/drawing/2014/main" id="{FE74026B-0600-B14C-84A4-FCA03518F62B}"/>
              </a:ext>
            </a:extLst>
          </p:cNvPr>
          <p:cNvSpPr>
            <a:spLocks noGrp="1"/>
          </p:cNvSpPr>
          <p:nvPr>
            <p:ph idx="1"/>
          </p:nvPr>
        </p:nvSpPr>
        <p:spPr/>
        <p:txBody>
          <a:bodyPr/>
          <a:lstStyle/>
          <a:p>
            <a:pPr marL="0" indent="0">
              <a:buNone/>
            </a:pPr>
            <a:r>
              <a:rPr lang="en-US" dirty="0"/>
              <a:t>Theorem: </a:t>
            </a:r>
            <a:r>
              <a:rPr lang="en-US" i="1" dirty="0" err="1"/>
              <a:t>sig</a:t>
            </a:r>
            <a:r>
              <a:rPr lang="en-US" i="1" baseline="30000" dirty="0" err="1"/>
              <a:t>e</a:t>
            </a:r>
            <a:r>
              <a:rPr lang="en-US" dirty="0"/>
              <a:t> ≡ H(</a:t>
            </a:r>
            <a:r>
              <a:rPr lang="en-US" i="1" dirty="0"/>
              <a:t>M)</a:t>
            </a:r>
            <a:r>
              <a:rPr lang="en-US" dirty="0"/>
              <a:t> mod </a:t>
            </a:r>
            <a:r>
              <a:rPr lang="en-US" i="1" dirty="0"/>
              <a:t>N   </a:t>
            </a:r>
            <a:endParaRPr lang="en-US" dirty="0"/>
          </a:p>
          <a:p>
            <a:pPr marL="0" indent="0">
              <a:buNone/>
            </a:pPr>
            <a:r>
              <a:rPr lang="en-US" dirty="0"/>
              <a:t>Proof:</a:t>
            </a:r>
          </a:p>
          <a:p>
            <a:pPr marL="0" indent="0">
              <a:buNone/>
            </a:pPr>
            <a:br>
              <a:rPr lang="en-US" dirty="0"/>
            </a:br>
            <a:br>
              <a:rPr lang="en-US" dirty="0"/>
            </a:b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E0FD653-28AC-F94B-8990-F58F684634F0}"/>
                  </a:ext>
                </a:extLst>
              </p:cNvPr>
              <p:cNvSpPr txBox="1"/>
              <p:nvPr/>
            </p:nvSpPr>
            <p:spPr>
              <a:xfrm>
                <a:off x="2335306" y="2862287"/>
                <a:ext cx="3855607" cy="523220"/>
              </a:xfrm>
              <a:prstGeom prst="rect">
                <a:avLst/>
              </a:prstGeom>
              <a:noFill/>
            </p:spPr>
            <p:txBody>
              <a:bodyPr wrap="none" rtlCol="0">
                <a:spAutoFit/>
              </a:bodyPr>
              <a:lstStyle/>
              <a:p>
                <a:r>
                  <a:rPr lang="en-US" sz="2800" dirty="0"/>
                  <a:t>sig</a:t>
                </a:r>
                <a:r>
                  <a:rPr lang="en-US" sz="2800" baseline="30000" dirty="0" err="1"/>
                  <a:t>e</a:t>
                </a:r>
                <a:r>
                  <a:rPr lang="en-US" sz="2800" dirty="0"/>
                  <a:t> =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m:t>
                        </m:r>
                        <m:r>
                          <a:rPr lang="en-US" sz="2800" b="0" i="1" smtClean="0">
                            <a:latin typeface="Cambria Math" panose="02040503050406030204" pitchFamily="18" charset="0"/>
                          </a:rPr>
                          <m:t>𝐻</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𝑀</m:t>
                            </m:r>
                          </m:e>
                        </m:d>
                        <m:r>
                          <a:rPr lang="en-US" sz="2800" b="0" i="1" baseline="30000" smtClean="0">
                            <a:latin typeface="Cambria Math" panose="02040503050406030204" pitchFamily="18" charset="0"/>
                          </a:rPr>
                          <m:t>𝑑</m:t>
                        </m:r>
                      </m:e>
                      <m:sup>
                        <m:r>
                          <a:rPr lang="en-US" sz="2800" b="0" i="1" smtClean="0">
                            <a:latin typeface="Cambria Math" panose="02040503050406030204" pitchFamily="18" charset="0"/>
                          </a:rPr>
                          <m:t>  </m:t>
                        </m:r>
                      </m:sup>
                    </m:sSup>
                    <m:r>
                      <a:rPr lang="en-US" sz="2800" b="0" i="1" smtClean="0">
                        <a:latin typeface="Cambria Math" panose="02040503050406030204" pitchFamily="18" charset="0"/>
                      </a:rPr>
                      <m:t>]</m:t>
                    </m:r>
                    <m:r>
                      <a:rPr lang="en-US" sz="2800" b="0" i="1" baseline="30000" smtClean="0">
                        <a:latin typeface="Cambria Math" panose="02040503050406030204" pitchFamily="18" charset="0"/>
                      </a:rPr>
                      <m:t>𝑒</m:t>
                    </m:r>
                    <m:r>
                      <a:rPr lang="en-US" sz="2800" b="0" i="1" smtClean="0">
                        <a:latin typeface="Cambria Math" panose="02040503050406030204" pitchFamily="18" charset="0"/>
                      </a:rPr>
                      <m:t>  </m:t>
                    </m:r>
                    <m:r>
                      <a:rPr lang="en-US" sz="2800" b="0" i="1" smtClean="0">
                        <a:latin typeface="Cambria Math" panose="02040503050406030204" pitchFamily="18" charset="0"/>
                      </a:rPr>
                      <m:t>𝑚𝑜𝑑</m:t>
                    </m:r>
                    <m:r>
                      <a:rPr lang="en-US" sz="2800" b="0" i="1" smtClean="0">
                        <a:latin typeface="Cambria Math" panose="02040503050406030204" pitchFamily="18" charset="0"/>
                      </a:rPr>
                      <m:t> </m:t>
                    </m:r>
                    <m:r>
                      <a:rPr lang="en-US" sz="2800" b="0" i="1" smtClean="0">
                        <a:latin typeface="Cambria Math" panose="02040503050406030204" pitchFamily="18" charset="0"/>
                      </a:rPr>
                      <m:t>𝑁</m:t>
                    </m:r>
                  </m:oMath>
                </a14:m>
                <a:endParaRPr lang="en-US" sz="2800" i="1" dirty="0">
                  <a:latin typeface="Cambria Math" panose="02040503050406030204" pitchFamily="18" charset="0"/>
                </a:endParaRPr>
              </a:p>
            </p:txBody>
          </p:sp>
        </mc:Choice>
        <mc:Fallback>
          <p:sp>
            <p:nvSpPr>
              <p:cNvPr id="4" name="TextBox 3">
                <a:extLst>
                  <a:ext uri="{FF2B5EF4-FFF2-40B4-BE49-F238E27FC236}">
                    <a16:creationId xmlns:a16="http://schemas.microsoft.com/office/drawing/2014/main" id="{6E0FD653-28AC-F94B-8990-F58F684634F0}"/>
                  </a:ext>
                </a:extLst>
              </p:cNvPr>
              <p:cNvSpPr txBox="1">
                <a:spLocks noRot="1" noChangeAspect="1" noMove="1" noResize="1" noEditPoints="1" noAdjustHandles="1" noChangeArrowheads="1" noChangeShapeType="1" noTextEdit="1"/>
              </p:cNvSpPr>
              <p:nvPr/>
            </p:nvSpPr>
            <p:spPr>
              <a:xfrm>
                <a:off x="2335306" y="2862287"/>
                <a:ext cx="3855607" cy="523220"/>
              </a:xfrm>
              <a:prstGeom prst="rect">
                <a:avLst/>
              </a:prstGeom>
              <a:blipFill>
                <a:blip r:embed="rId2"/>
                <a:stretch>
                  <a:fillRect l="-3160" t="-11765" b="-3411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C7AFBD4-FE73-5E4D-82A7-96C175731E5A}"/>
                  </a:ext>
                </a:extLst>
              </p:cNvPr>
              <p:cNvSpPr txBox="1"/>
              <p:nvPr/>
            </p:nvSpPr>
            <p:spPr>
              <a:xfrm>
                <a:off x="6363609" y="2862287"/>
                <a:ext cx="2890087" cy="530915"/>
              </a:xfrm>
              <a:prstGeom prst="rect">
                <a:avLst/>
              </a:prstGeom>
              <a:noFill/>
            </p:spPr>
            <p:txBody>
              <a:bodyPr wrap="none" rtlCol="0">
                <a:spAutoFit/>
              </a:bodyPr>
              <a:lstStyle/>
              <a:p>
                <a14:m>
                  <m:oMath xmlns:m="http://schemas.openxmlformats.org/officeDocument/2006/math">
                    <m:r>
                      <a:rPr lang="en-US" sz="2800" i="1" smtClean="0">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i="1">
                            <a:latin typeface="Cambria Math" panose="02040503050406030204" pitchFamily="18" charset="0"/>
                          </a:rPr>
                          <m:t>𝑀</m:t>
                        </m:r>
                        <m:r>
                          <a:rPr lang="en-US" sz="2800" b="0" i="1" smtClean="0">
                            <a:latin typeface="Cambria Math" panose="02040503050406030204" pitchFamily="18" charset="0"/>
                          </a:rPr>
                          <m:t>)</m:t>
                        </m:r>
                      </m:e>
                      <m:sup>
                        <m:r>
                          <a:rPr lang="en-US" sz="2800" i="1">
                            <a:latin typeface="Cambria Math" panose="02040503050406030204" pitchFamily="18" charset="0"/>
                          </a:rPr>
                          <m:t>𝑒𝑑</m:t>
                        </m:r>
                        <m:r>
                          <a:rPr lang="en-US" sz="2800" i="1">
                            <a:latin typeface="Cambria Math" panose="02040503050406030204" pitchFamily="18" charset="0"/>
                          </a:rPr>
                          <m:t> </m:t>
                        </m:r>
                      </m:sup>
                    </m:sSup>
                  </m:oMath>
                </a14:m>
                <a:r>
                  <a:rPr lang="en-US" sz="2800" dirty="0"/>
                  <a:t> mod N</a:t>
                </a:r>
              </a:p>
            </p:txBody>
          </p:sp>
        </mc:Choice>
        <mc:Fallback>
          <p:sp>
            <p:nvSpPr>
              <p:cNvPr id="5" name="TextBox 4">
                <a:extLst>
                  <a:ext uri="{FF2B5EF4-FFF2-40B4-BE49-F238E27FC236}">
                    <a16:creationId xmlns:a16="http://schemas.microsoft.com/office/drawing/2014/main" id="{FC7AFBD4-FE73-5E4D-82A7-96C175731E5A}"/>
                  </a:ext>
                </a:extLst>
              </p:cNvPr>
              <p:cNvSpPr txBox="1">
                <a:spLocks noRot="1" noChangeAspect="1" noMove="1" noResize="1" noEditPoints="1" noAdjustHandles="1" noChangeArrowheads="1" noChangeShapeType="1" noTextEdit="1"/>
              </p:cNvSpPr>
              <p:nvPr/>
            </p:nvSpPr>
            <p:spPr>
              <a:xfrm>
                <a:off x="6363609" y="2862287"/>
                <a:ext cx="2890087" cy="530915"/>
              </a:xfrm>
              <a:prstGeom prst="rect">
                <a:avLst/>
              </a:prstGeom>
              <a:blipFill>
                <a:blip r:embed="rId3"/>
                <a:stretch>
                  <a:fillRect t="-10345" r="-3165" b="-32184"/>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8B71B04-5A52-5349-9FDC-460CECC2F10E}"/>
                  </a:ext>
                </a:extLst>
              </p:cNvPr>
              <p:cNvSpPr txBox="1"/>
              <p:nvPr/>
            </p:nvSpPr>
            <p:spPr>
              <a:xfrm>
                <a:off x="2883564" y="3743815"/>
                <a:ext cx="3776418" cy="552267"/>
              </a:xfrm>
              <a:prstGeom prst="rect">
                <a:avLst/>
              </a:prstGeom>
              <a:noFill/>
            </p:spPr>
            <p:txBody>
              <a:bodyPr wrap="none" rtlCol="0">
                <a:spAutoFit/>
              </a:bodyPr>
              <a:lstStyle/>
              <a:p>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e>
                      <m:sup>
                        <m:r>
                          <a:rPr lang="en-US" sz="2800" i="1">
                            <a:latin typeface="Cambria Math" panose="02040503050406030204" pitchFamily="18" charset="0"/>
                          </a:rPr>
                          <m:t>𝑘</m:t>
                        </m:r>
                        <m:r>
                          <a:rPr lang="en-US" sz="2800" i="1">
                            <a:latin typeface="Cambria Math" panose="02040503050406030204" pitchFamily="18" charset="0"/>
                            <a:ea typeface="Cambria Math" panose="02040503050406030204" pitchFamily="18" charset="0"/>
                          </a:rPr>
                          <m:t>𝜙</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𝑛</m:t>
                            </m:r>
                          </m:e>
                        </m:d>
                        <m:r>
                          <a:rPr lang="en-US" sz="2800" i="1">
                            <a:latin typeface="Cambria Math" panose="02040503050406030204" pitchFamily="18" charset="0"/>
                            <a:ea typeface="Cambria Math" panose="02040503050406030204" pitchFamily="18" charset="0"/>
                          </a:rPr>
                          <m:t>+1</m:t>
                        </m:r>
                      </m:sup>
                    </m:sSup>
                  </m:oMath>
                </a14:m>
                <a:r>
                  <a:rPr lang="en-US" sz="2800" dirty="0"/>
                  <a:t>   mod N</a:t>
                </a:r>
              </a:p>
            </p:txBody>
          </p:sp>
        </mc:Choice>
        <mc:Fallback>
          <p:sp>
            <p:nvSpPr>
              <p:cNvPr id="6" name="TextBox 5">
                <a:extLst>
                  <a:ext uri="{FF2B5EF4-FFF2-40B4-BE49-F238E27FC236}">
                    <a16:creationId xmlns:a16="http://schemas.microsoft.com/office/drawing/2014/main" id="{E8B71B04-5A52-5349-9FDC-460CECC2F10E}"/>
                  </a:ext>
                </a:extLst>
              </p:cNvPr>
              <p:cNvSpPr txBox="1">
                <a:spLocks noRot="1" noChangeAspect="1" noMove="1" noResize="1" noEditPoints="1" noAdjustHandles="1" noChangeArrowheads="1" noChangeShapeType="1" noTextEdit="1"/>
              </p:cNvSpPr>
              <p:nvPr/>
            </p:nvSpPr>
            <p:spPr>
              <a:xfrm>
                <a:off x="2883564" y="3743815"/>
                <a:ext cx="3776418" cy="552267"/>
              </a:xfrm>
              <a:prstGeom prst="rect">
                <a:avLst/>
              </a:prstGeom>
              <a:blipFill>
                <a:blip r:embed="rId4"/>
                <a:stretch>
                  <a:fillRect t="-4396" r="-2258" b="-3076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697D9D5-00B0-EE40-B0FA-98CF9DDC1057}"/>
                  </a:ext>
                </a:extLst>
              </p:cNvPr>
              <p:cNvSpPr txBox="1"/>
              <p:nvPr/>
            </p:nvSpPr>
            <p:spPr>
              <a:xfrm>
                <a:off x="2852078" y="4654391"/>
                <a:ext cx="5031634" cy="5416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 </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e>
                            <m:sup>
                              <m:r>
                                <a:rPr lang="en-US" sz="2800" i="1">
                                  <a:latin typeface="Cambria Math" panose="02040503050406030204" pitchFamily="18" charset="0"/>
                                  <a:ea typeface="Cambria Math" panose="02040503050406030204" pitchFamily="18" charset="0"/>
                                </a:rPr>
                                <m:t>𝜙</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r>
                                <a:rPr lang="en-US" sz="2800" i="1">
                                  <a:latin typeface="Cambria Math" panose="02040503050406030204" pitchFamily="18" charset="0"/>
                                  <a:ea typeface="Cambria Math" panose="02040503050406030204" pitchFamily="18" charset="0"/>
                                </a:rPr>
                                <m:t>)</m:t>
                              </m:r>
                            </m:sup>
                          </m:sSup>
                          <m:r>
                            <a:rPr lang="en-US" sz="2800" i="1">
                              <a:latin typeface="Cambria Math" panose="02040503050406030204" pitchFamily="18" charset="0"/>
                            </a:rPr>
                            <m:t>]</m:t>
                          </m:r>
                        </m:e>
                        <m:sup>
                          <m:r>
                            <a:rPr lang="en-US" sz="2800" i="1">
                              <a:latin typeface="Cambria Math" panose="02040503050406030204" pitchFamily="18" charset="0"/>
                            </a:rPr>
                            <m:t>𝑘</m:t>
                          </m:r>
                        </m:sup>
                      </m:sSup>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𝑀</m:t>
                          </m:r>
                        </m:e>
                      </m:d>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mod</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N</m:t>
                      </m:r>
                    </m:oMath>
                  </m:oMathPara>
                </a14:m>
                <a:endParaRPr lang="en-US" sz="2800" dirty="0"/>
              </a:p>
            </p:txBody>
          </p:sp>
        </mc:Choice>
        <mc:Fallback>
          <p:sp>
            <p:nvSpPr>
              <p:cNvPr id="7" name="TextBox 6">
                <a:extLst>
                  <a:ext uri="{FF2B5EF4-FFF2-40B4-BE49-F238E27FC236}">
                    <a16:creationId xmlns:a16="http://schemas.microsoft.com/office/drawing/2014/main" id="{F697D9D5-00B0-EE40-B0FA-98CF9DDC1057}"/>
                  </a:ext>
                </a:extLst>
              </p:cNvPr>
              <p:cNvSpPr txBox="1">
                <a:spLocks noRot="1" noChangeAspect="1" noMove="1" noResize="1" noEditPoints="1" noAdjustHandles="1" noChangeArrowheads="1" noChangeShapeType="1" noTextEdit="1"/>
              </p:cNvSpPr>
              <p:nvPr/>
            </p:nvSpPr>
            <p:spPr>
              <a:xfrm>
                <a:off x="2852078" y="4654391"/>
                <a:ext cx="5031634" cy="541623"/>
              </a:xfrm>
              <a:prstGeom prst="rect">
                <a:avLst/>
              </a:prstGeom>
              <a:blipFill>
                <a:blip r:embed="rId5"/>
                <a:stretch>
                  <a:fillRect/>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00E2DAEF-AC9D-C048-BDA6-8CBD12CDB8D7}"/>
              </a:ext>
            </a:extLst>
          </p:cNvPr>
          <p:cNvSpPr txBox="1"/>
          <p:nvPr/>
        </p:nvSpPr>
        <p:spPr>
          <a:xfrm>
            <a:off x="3004142" y="5306772"/>
            <a:ext cx="2502608" cy="523220"/>
          </a:xfrm>
          <a:prstGeom prst="rect">
            <a:avLst/>
          </a:prstGeom>
          <a:noFill/>
        </p:spPr>
        <p:txBody>
          <a:bodyPr wrap="none" rtlCol="0">
            <a:spAutoFit/>
          </a:bodyPr>
          <a:lstStyle/>
          <a:p>
            <a:r>
              <a:rPr lang="en-US" sz="2800" dirty="0"/>
              <a:t>= H(M)    mod N</a:t>
            </a:r>
          </a:p>
        </p:txBody>
      </p:sp>
    </p:spTree>
    <p:extLst>
      <p:ext uri="{BB962C8B-B14F-4D97-AF65-F5344CB8AC3E}">
        <p14:creationId xmlns:p14="http://schemas.microsoft.com/office/powerpoint/2010/main" val="292486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C146-AC9E-3C44-B22F-77645088E78E}"/>
              </a:ext>
            </a:extLst>
          </p:cNvPr>
          <p:cNvSpPr>
            <a:spLocks noGrp="1"/>
          </p:cNvSpPr>
          <p:nvPr>
            <p:ph type="title"/>
          </p:nvPr>
        </p:nvSpPr>
        <p:spPr/>
        <p:txBody>
          <a:bodyPr/>
          <a:lstStyle/>
          <a:p>
            <a:r>
              <a:rPr lang="en-US" dirty="0"/>
              <a:t>Design in security from the start</a:t>
            </a:r>
          </a:p>
        </p:txBody>
      </p:sp>
      <p:sp>
        <p:nvSpPr>
          <p:cNvPr id="3" name="Content Placeholder 2">
            <a:extLst>
              <a:ext uri="{FF2B5EF4-FFF2-40B4-BE49-F238E27FC236}">
                <a16:creationId xmlns:a16="http://schemas.microsoft.com/office/drawing/2014/main" id="{9A976DEF-0ECC-E949-ACD0-BF6675D8FE80}"/>
              </a:ext>
            </a:extLst>
          </p:cNvPr>
          <p:cNvSpPr>
            <a:spLocks noGrp="1"/>
          </p:cNvSpPr>
          <p:nvPr>
            <p:ph idx="1"/>
          </p:nvPr>
        </p:nvSpPr>
        <p:spPr/>
        <p:txBody>
          <a:bodyPr/>
          <a:lstStyle/>
          <a:p>
            <a:pPr fontAlgn="base"/>
            <a:r>
              <a:rPr lang="en-US" dirty="0"/>
              <a:t>When building a new system, include security as part of the design considerations rather than patching it after the fact</a:t>
            </a:r>
          </a:p>
          <a:p>
            <a:pPr lvl="1" fontAlgn="base"/>
            <a:r>
              <a:rPr lang="en-US" dirty="0"/>
              <a:t>A lot of systems today were not designed with security from the start, resulting in patches that don’t fully fix the problem!</a:t>
            </a:r>
          </a:p>
          <a:p>
            <a:pPr fontAlgn="base"/>
            <a:r>
              <a:rPr lang="en-US" dirty="0"/>
              <a:t>Keep these security principles in mind whenever you write code!</a:t>
            </a:r>
          </a:p>
          <a:p>
            <a:endParaRPr lang="en-US" dirty="0"/>
          </a:p>
        </p:txBody>
      </p:sp>
    </p:spTree>
    <p:extLst>
      <p:ext uri="{BB962C8B-B14F-4D97-AF65-F5344CB8AC3E}">
        <p14:creationId xmlns:p14="http://schemas.microsoft.com/office/powerpoint/2010/main" val="1097669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41FE-F12A-0641-B66B-E198B4487CB7}"/>
              </a:ext>
            </a:extLst>
          </p:cNvPr>
          <p:cNvSpPr>
            <a:spLocks noGrp="1"/>
          </p:cNvSpPr>
          <p:nvPr>
            <p:ph type="title"/>
          </p:nvPr>
        </p:nvSpPr>
        <p:spPr/>
        <p:txBody>
          <a:bodyPr/>
          <a:lstStyle/>
          <a:p>
            <a:r>
              <a:rPr lang="en-US" dirty="0"/>
              <a:t>RSA Digital Signature: Security</a:t>
            </a:r>
          </a:p>
        </p:txBody>
      </p:sp>
      <p:sp>
        <p:nvSpPr>
          <p:cNvPr id="3" name="Content Placeholder 2">
            <a:extLst>
              <a:ext uri="{FF2B5EF4-FFF2-40B4-BE49-F238E27FC236}">
                <a16:creationId xmlns:a16="http://schemas.microsoft.com/office/drawing/2014/main" id="{694C4402-40B2-3D40-9B09-C3846B19B046}"/>
              </a:ext>
            </a:extLst>
          </p:cNvPr>
          <p:cNvSpPr>
            <a:spLocks noGrp="1"/>
          </p:cNvSpPr>
          <p:nvPr>
            <p:ph idx="1"/>
          </p:nvPr>
        </p:nvSpPr>
        <p:spPr/>
        <p:txBody>
          <a:bodyPr/>
          <a:lstStyle/>
          <a:p>
            <a:r>
              <a:rPr lang="en-US" b="1" dirty="0"/>
              <a:t>Necessary hardness assumptions:</a:t>
            </a:r>
            <a:endParaRPr lang="en-US" dirty="0"/>
          </a:p>
          <a:p>
            <a:pPr lvl="1" fontAlgn="base"/>
            <a:r>
              <a:rPr lang="en-US" b="1" dirty="0"/>
              <a:t>Factoring hardness assumption: </a:t>
            </a:r>
            <a:r>
              <a:rPr lang="en-US" dirty="0"/>
              <a:t>Given </a:t>
            </a:r>
            <a:r>
              <a:rPr lang="en-US" i="1" dirty="0"/>
              <a:t>n</a:t>
            </a:r>
            <a:r>
              <a:rPr lang="en-US" dirty="0"/>
              <a:t> large, it is hard to find primes </a:t>
            </a:r>
            <a:r>
              <a:rPr lang="en-US" dirty="0" err="1"/>
              <a:t>pq</a:t>
            </a:r>
            <a:r>
              <a:rPr lang="en-US" dirty="0"/>
              <a:t> = n </a:t>
            </a:r>
            <a:endParaRPr lang="en-US" b="1" dirty="0"/>
          </a:p>
          <a:p>
            <a:pPr lvl="1"/>
            <a:r>
              <a:rPr lang="en-US" b="1" dirty="0"/>
              <a:t>Discrete logarithm hardness assumption:</a:t>
            </a:r>
            <a:r>
              <a:rPr lang="en-US" dirty="0"/>
              <a:t> Given </a:t>
            </a:r>
            <a:r>
              <a:rPr lang="en-US" i="1" dirty="0"/>
              <a:t>n</a:t>
            </a:r>
            <a:r>
              <a:rPr lang="en-US" dirty="0"/>
              <a:t> large, </a:t>
            </a:r>
            <a:r>
              <a:rPr lang="en-US" i="1" dirty="0"/>
              <a:t>hash</a:t>
            </a:r>
            <a:r>
              <a:rPr lang="en-US" dirty="0"/>
              <a:t>, and </a:t>
            </a:r>
            <a:r>
              <a:rPr lang="en-US" i="1" dirty="0" err="1"/>
              <a:t>hash</a:t>
            </a:r>
            <a:r>
              <a:rPr lang="en-US" i="1" baseline="30000" dirty="0" err="1"/>
              <a:t>d</a:t>
            </a:r>
            <a:r>
              <a:rPr lang="en-US" i="1" dirty="0"/>
              <a:t> mod n</a:t>
            </a:r>
            <a:r>
              <a:rPr lang="en-US" dirty="0"/>
              <a:t>, it is hard to find </a:t>
            </a:r>
            <a:r>
              <a:rPr lang="en-US" i="1" dirty="0"/>
              <a:t>d</a:t>
            </a:r>
          </a:p>
          <a:p>
            <a:r>
              <a:rPr lang="en-US" dirty="0"/>
              <a:t>Salt also adds security</a:t>
            </a:r>
          </a:p>
          <a:p>
            <a:pPr lvl="1"/>
            <a:r>
              <a:rPr lang="en-US" dirty="0"/>
              <a:t>Even the same message and private key will get different signatures</a:t>
            </a:r>
          </a:p>
        </p:txBody>
      </p:sp>
    </p:spTree>
    <p:extLst>
      <p:ext uri="{BB962C8B-B14F-4D97-AF65-F5344CB8AC3E}">
        <p14:creationId xmlns:p14="http://schemas.microsoft.com/office/powerpoint/2010/main" val="14820960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9FA6-8C0E-3E43-A97E-02CD683142FF}"/>
              </a:ext>
            </a:extLst>
          </p:cNvPr>
          <p:cNvSpPr>
            <a:spLocks noGrp="1"/>
          </p:cNvSpPr>
          <p:nvPr>
            <p:ph type="title"/>
          </p:nvPr>
        </p:nvSpPr>
        <p:spPr/>
        <p:txBody>
          <a:bodyPr/>
          <a:lstStyle/>
          <a:p>
            <a:r>
              <a:rPr lang="en-US" dirty="0"/>
              <a:t>Hybrid Encryption</a:t>
            </a:r>
          </a:p>
        </p:txBody>
      </p:sp>
      <p:sp>
        <p:nvSpPr>
          <p:cNvPr id="3" name="Content Placeholder 2">
            <a:extLst>
              <a:ext uri="{FF2B5EF4-FFF2-40B4-BE49-F238E27FC236}">
                <a16:creationId xmlns:a16="http://schemas.microsoft.com/office/drawing/2014/main" id="{E19FC6CB-C983-EC4E-8454-7E74EA04E990}"/>
              </a:ext>
            </a:extLst>
          </p:cNvPr>
          <p:cNvSpPr>
            <a:spLocks noGrp="1"/>
          </p:cNvSpPr>
          <p:nvPr>
            <p:ph idx="1"/>
          </p:nvPr>
        </p:nvSpPr>
        <p:spPr/>
        <p:txBody>
          <a:bodyPr/>
          <a:lstStyle/>
          <a:p>
            <a:pPr fontAlgn="base"/>
            <a:r>
              <a:rPr lang="en-US" dirty="0"/>
              <a:t>Issues with public-key encryption</a:t>
            </a:r>
          </a:p>
          <a:p>
            <a:pPr lvl="1" fontAlgn="base"/>
            <a:r>
              <a:rPr lang="en-US" dirty="0"/>
              <a:t>Notice: We can only encrypt small messages because of the modulo operator</a:t>
            </a:r>
          </a:p>
          <a:p>
            <a:pPr lvl="1" fontAlgn="base"/>
            <a:r>
              <a:rPr lang="en-US" dirty="0"/>
              <a:t>Notice: There is a lot of math, and computers are slow at math</a:t>
            </a:r>
          </a:p>
          <a:p>
            <a:pPr lvl="1" fontAlgn="base"/>
            <a:r>
              <a:rPr lang="en-US" dirty="0"/>
              <a:t>Result: We don’t use asymmetric for large messages</a:t>
            </a:r>
          </a:p>
          <a:p>
            <a:pPr fontAlgn="base"/>
            <a:r>
              <a:rPr lang="en-US" b="1" dirty="0"/>
              <a:t>Hybrid encryption</a:t>
            </a:r>
            <a:r>
              <a:rPr lang="en-US" dirty="0"/>
              <a:t>: Encrypt data under a randomly generated key </a:t>
            </a:r>
            <a:r>
              <a:rPr lang="en-US" i="1" dirty="0"/>
              <a:t>K</a:t>
            </a:r>
            <a:r>
              <a:rPr lang="en-US" dirty="0"/>
              <a:t> using symmetric encryption, and encrypt </a:t>
            </a:r>
            <a:r>
              <a:rPr lang="en-US" i="1" dirty="0"/>
              <a:t>K</a:t>
            </a:r>
            <a:r>
              <a:rPr lang="en-US" dirty="0"/>
              <a:t> using asymmetric encryption</a:t>
            </a:r>
            <a:endParaRPr lang="en-US" b="1" dirty="0"/>
          </a:p>
          <a:p>
            <a:pPr lvl="1" fontAlgn="base"/>
            <a:r>
              <a:rPr lang="en-US" dirty="0" err="1"/>
              <a:t>Enc</a:t>
            </a:r>
            <a:r>
              <a:rPr lang="en-US" baseline="-25000" dirty="0" err="1"/>
              <a:t>Asym</a:t>
            </a:r>
            <a:r>
              <a:rPr lang="en-US" dirty="0"/>
              <a:t>(PK, K); </a:t>
            </a:r>
            <a:r>
              <a:rPr lang="en-US" dirty="0" err="1"/>
              <a:t>Enc</a:t>
            </a:r>
            <a:r>
              <a:rPr lang="en-US" baseline="-25000" dirty="0" err="1"/>
              <a:t>Sym</a:t>
            </a:r>
            <a:r>
              <a:rPr lang="en-US" dirty="0"/>
              <a:t>(K, large message) </a:t>
            </a:r>
          </a:p>
          <a:p>
            <a:pPr lvl="1" fontAlgn="base"/>
            <a:r>
              <a:rPr lang="en-US" dirty="0"/>
              <a:t>Benefit: Now we can encrypt large amounts of data quickly using symmetric encryption, and we still have the security of asymmetric encryption</a:t>
            </a:r>
          </a:p>
        </p:txBody>
      </p:sp>
    </p:spTree>
    <p:extLst>
      <p:ext uri="{BB962C8B-B14F-4D97-AF65-F5344CB8AC3E}">
        <p14:creationId xmlns:p14="http://schemas.microsoft.com/office/powerpoint/2010/main" val="287622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9906-A4AA-5F48-B5F5-77654E8DB0F9}"/>
              </a:ext>
            </a:extLst>
          </p:cNvPr>
          <p:cNvSpPr>
            <a:spLocks noGrp="1"/>
          </p:cNvSpPr>
          <p:nvPr>
            <p:ph type="title"/>
          </p:nvPr>
        </p:nvSpPr>
        <p:spPr/>
        <p:txBody>
          <a:bodyPr/>
          <a:lstStyle/>
          <a:p>
            <a:r>
              <a:rPr lang="en-US" dirty="0"/>
              <a:t>Homework – no submission</a:t>
            </a:r>
          </a:p>
        </p:txBody>
      </p:sp>
      <p:sp>
        <p:nvSpPr>
          <p:cNvPr id="3" name="Content Placeholder 2">
            <a:extLst>
              <a:ext uri="{FF2B5EF4-FFF2-40B4-BE49-F238E27FC236}">
                <a16:creationId xmlns:a16="http://schemas.microsoft.com/office/drawing/2014/main" id="{8C408C46-CDC6-CB45-8126-5B4091F7E3D4}"/>
              </a:ext>
            </a:extLst>
          </p:cNvPr>
          <p:cNvSpPr>
            <a:spLocks noGrp="1"/>
          </p:cNvSpPr>
          <p:nvPr>
            <p:ph idx="1"/>
          </p:nvPr>
        </p:nvSpPr>
        <p:spPr/>
        <p:txBody>
          <a:bodyPr/>
          <a:lstStyle/>
          <a:p>
            <a:r>
              <a:rPr lang="en-US" dirty="0"/>
              <a:t>RQ: 3.1, 3.2, 3.3, 3.4, 3.6, 3.7</a:t>
            </a:r>
          </a:p>
          <a:p>
            <a:r>
              <a:rPr lang="en-US" dirty="0"/>
              <a:t>Problems: </a:t>
            </a:r>
          </a:p>
          <a:p>
            <a:pPr lvl="1"/>
            <a:r>
              <a:rPr lang="en-US" dirty="0"/>
              <a:t>prove correctness of RSA digital signature</a:t>
            </a:r>
          </a:p>
          <a:p>
            <a:pPr lvl="1"/>
            <a:r>
              <a:rPr lang="en-US" dirty="0"/>
              <a:t>3.14</a:t>
            </a:r>
          </a:p>
          <a:p>
            <a:pPr lvl="1"/>
            <a:endParaRPr lang="en-US" dirty="0"/>
          </a:p>
        </p:txBody>
      </p:sp>
    </p:spTree>
    <p:extLst>
      <p:ext uri="{BB962C8B-B14F-4D97-AF65-F5344CB8AC3E}">
        <p14:creationId xmlns:p14="http://schemas.microsoft.com/office/powerpoint/2010/main" val="5928251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8B91-DB7C-AD4B-A7F9-37D9C0D978FA}"/>
              </a:ext>
            </a:extLst>
          </p:cNvPr>
          <p:cNvSpPr>
            <a:spLocks noGrp="1"/>
          </p:cNvSpPr>
          <p:nvPr>
            <p:ph type="title"/>
          </p:nvPr>
        </p:nvSpPr>
        <p:spPr/>
        <p:txBody>
          <a:bodyPr/>
          <a:lstStyle/>
          <a:p>
            <a:r>
              <a:rPr lang="en-US" dirty="0"/>
              <a:t>Homework 2 - individual</a:t>
            </a:r>
          </a:p>
        </p:txBody>
      </p:sp>
      <p:sp>
        <p:nvSpPr>
          <p:cNvPr id="3" name="Content Placeholder 2">
            <a:extLst>
              <a:ext uri="{FF2B5EF4-FFF2-40B4-BE49-F238E27FC236}">
                <a16:creationId xmlns:a16="http://schemas.microsoft.com/office/drawing/2014/main" id="{A07C231F-2DA0-F24F-B2C5-6C0FABF53753}"/>
              </a:ext>
            </a:extLst>
          </p:cNvPr>
          <p:cNvSpPr>
            <a:spLocks noGrp="1"/>
          </p:cNvSpPr>
          <p:nvPr>
            <p:ph idx="1"/>
          </p:nvPr>
        </p:nvSpPr>
        <p:spPr/>
        <p:txBody>
          <a:bodyPr/>
          <a:lstStyle/>
          <a:p>
            <a:r>
              <a:rPr lang="en-US" dirty="0"/>
              <a:t>For Chapter 3</a:t>
            </a:r>
          </a:p>
          <a:p>
            <a:r>
              <a:rPr lang="en-US" dirty="0"/>
              <a:t>Deadline: Oct. 26 (Thursday), 11:59 pm</a:t>
            </a:r>
          </a:p>
          <a:p>
            <a:r>
              <a:rPr lang="en-US" dirty="0"/>
              <a:t>We will use the blackboard submission time as your final timestamp</a:t>
            </a:r>
          </a:p>
          <a:p>
            <a:r>
              <a:rPr lang="en-US" dirty="0"/>
              <a:t>10% penalty per day for late submission</a:t>
            </a:r>
          </a:p>
          <a:p>
            <a:pPr marL="0" indent="0">
              <a:buNone/>
            </a:pPr>
            <a:endParaRPr lang="en-US" dirty="0"/>
          </a:p>
        </p:txBody>
      </p:sp>
    </p:spTree>
    <p:extLst>
      <p:ext uri="{BB962C8B-B14F-4D97-AF65-F5344CB8AC3E}">
        <p14:creationId xmlns:p14="http://schemas.microsoft.com/office/powerpoint/2010/main" val="10966196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08C0-B4BD-1E4A-897C-F4BA0465E49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5004313-BE6D-B043-B398-F3DF26B67203}"/>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dirty="0"/>
              <a:t>Network Security Requirements</a:t>
            </a:r>
          </a:p>
        </p:txBody>
      </p:sp>
    </p:spTree>
    <p:extLst>
      <p:ext uri="{BB962C8B-B14F-4D97-AF65-F5344CB8AC3E}">
        <p14:creationId xmlns:p14="http://schemas.microsoft.com/office/powerpoint/2010/main" val="40826883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FC8F-010C-284D-8AF4-B638F93520BB}"/>
              </a:ext>
            </a:extLst>
          </p:cNvPr>
          <p:cNvSpPr>
            <a:spLocks noGrp="1"/>
          </p:cNvSpPr>
          <p:nvPr>
            <p:ph type="title"/>
          </p:nvPr>
        </p:nvSpPr>
        <p:spPr/>
        <p:txBody>
          <a:bodyPr/>
          <a:lstStyle/>
          <a:p>
            <a:r>
              <a:rPr lang="en-US" dirty="0"/>
              <a:t>Network Security</a:t>
            </a:r>
          </a:p>
        </p:txBody>
      </p:sp>
      <p:sp>
        <p:nvSpPr>
          <p:cNvPr id="3" name="Content Placeholder 2">
            <a:extLst>
              <a:ext uri="{FF2B5EF4-FFF2-40B4-BE49-F238E27FC236}">
                <a16:creationId xmlns:a16="http://schemas.microsoft.com/office/drawing/2014/main" id="{F659188A-D8C0-0B4F-B398-651FFD11871F}"/>
              </a:ext>
            </a:extLst>
          </p:cNvPr>
          <p:cNvSpPr>
            <a:spLocks noGrp="1"/>
          </p:cNvSpPr>
          <p:nvPr>
            <p:ph idx="1"/>
          </p:nvPr>
        </p:nvSpPr>
        <p:spPr/>
        <p:txBody>
          <a:bodyPr/>
          <a:lstStyle/>
          <a:p>
            <a:r>
              <a:rPr lang="en-US" dirty="0"/>
              <a:t>Definition: The protection afforded to an automated information system in order to attain the application objectives to preserving the </a:t>
            </a:r>
            <a:r>
              <a:rPr lang="en-US" dirty="0">
                <a:solidFill>
                  <a:srgbClr val="FF0000"/>
                </a:solidFill>
              </a:rPr>
              <a:t>integrity</a:t>
            </a:r>
            <a:r>
              <a:rPr lang="en-US" dirty="0"/>
              <a:t>, </a:t>
            </a:r>
            <a:r>
              <a:rPr lang="en-US" dirty="0">
                <a:solidFill>
                  <a:srgbClr val="FF0000"/>
                </a:solidFill>
              </a:rPr>
              <a:t>availability</a:t>
            </a:r>
            <a:r>
              <a:rPr lang="en-US" dirty="0"/>
              <a:t>, and </a:t>
            </a:r>
            <a:r>
              <a:rPr lang="en-US" dirty="0">
                <a:solidFill>
                  <a:srgbClr val="FF0000"/>
                </a:solidFill>
              </a:rPr>
              <a:t>confidentiality</a:t>
            </a:r>
            <a:r>
              <a:rPr lang="en-US" dirty="0"/>
              <a:t> of information system resources (includes hardware, software, firmware, information/data, and telecommunications).  </a:t>
            </a:r>
          </a:p>
          <a:p>
            <a:pPr marL="0" indent="0">
              <a:buNone/>
            </a:pPr>
            <a:r>
              <a:rPr lang="en-US" dirty="0"/>
              <a:t>                                     - NIST Computer Security Handbook</a:t>
            </a:r>
          </a:p>
        </p:txBody>
      </p:sp>
    </p:spTree>
    <p:extLst>
      <p:ext uri="{BB962C8B-B14F-4D97-AF65-F5344CB8AC3E}">
        <p14:creationId xmlns:p14="http://schemas.microsoft.com/office/powerpoint/2010/main" val="15303772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C72F-7C44-A841-9413-D2A36DFF9073}"/>
              </a:ext>
            </a:extLst>
          </p:cNvPr>
          <p:cNvSpPr>
            <a:spLocks noGrp="1"/>
          </p:cNvSpPr>
          <p:nvPr>
            <p:ph type="title"/>
          </p:nvPr>
        </p:nvSpPr>
        <p:spPr/>
        <p:txBody>
          <a:bodyPr/>
          <a:lstStyle/>
          <a:p>
            <a:r>
              <a:rPr lang="en-US" dirty="0"/>
              <a:t>Confidentiality</a:t>
            </a:r>
          </a:p>
        </p:txBody>
      </p:sp>
      <p:sp>
        <p:nvSpPr>
          <p:cNvPr id="3" name="Content Placeholder 2">
            <a:extLst>
              <a:ext uri="{FF2B5EF4-FFF2-40B4-BE49-F238E27FC236}">
                <a16:creationId xmlns:a16="http://schemas.microsoft.com/office/drawing/2014/main" id="{E6552F25-9BA6-8F47-A1F6-81D61F55AFF9}"/>
              </a:ext>
            </a:extLst>
          </p:cNvPr>
          <p:cNvSpPr>
            <a:spLocks noGrp="1"/>
          </p:cNvSpPr>
          <p:nvPr>
            <p:ph idx="1"/>
          </p:nvPr>
        </p:nvSpPr>
        <p:spPr/>
        <p:txBody>
          <a:bodyPr/>
          <a:lstStyle/>
          <a:p>
            <a:r>
              <a:rPr lang="en-US" b="1" dirty="0"/>
              <a:t>Data</a:t>
            </a:r>
            <a:r>
              <a:rPr lang="en-US" b="1" baseline="30000" dirty="0"/>
              <a:t> </a:t>
            </a:r>
            <a:r>
              <a:rPr lang="en-US" b="1" dirty="0"/>
              <a:t>confidentiality: </a:t>
            </a:r>
            <a:r>
              <a:rPr lang="en-US" dirty="0"/>
              <a:t>Assures that private or confidential information is not made available or disclosed to </a:t>
            </a:r>
            <a:r>
              <a:rPr lang="en-US" dirty="0">
                <a:solidFill>
                  <a:srgbClr val="FF0000"/>
                </a:solidFill>
              </a:rPr>
              <a:t>unauthorized</a:t>
            </a:r>
            <a:r>
              <a:rPr lang="en-US" dirty="0"/>
              <a:t> individuals; </a:t>
            </a:r>
          </a:p>
          <a:p>
            <a:r>
              <a:rPr lang="en-US" b="1" dirty="0"/>
              <a:t>Privacy: </a:t>
            </a:r>
            <a:r>
              <a:rPr lang="en-US" dirty="0"/>
              <a:t>Assures that individual's control or influence </a:t>
            </a:r>
            <a:r>
              <a:rPr lang="en-US" dirty="0">
                <a:solidFill>
                  <a:srgbClr val="FF0000"/>
                </a:solidFill>
              </a:rPr>
              <a:t>what information </a:t>
            </a:r>
            <a:r>
              <a:rPr lang="en-US" dirty="0"/>
              <a:t>related to them may be collected and stored and </a:t>
            </a:r>
            <a:r>
              <a:rPr lang="en-US" dirty="0">
                <a:solidFill>
                  <a:srgbClr val="FF0000"/>
                </a:solidFill>
              </a:rPr>
              <a:t>by whom</a:t>
            </a:r>
            <a:r>
              <a:rPr lang="en-US" dirty="0"/>
              <a:t> and </a:t>
            </a:r>
            <a:r>
              <a:rPr lang="en-US" dirty="0">
                <a:solidFill>
                  <a:srgbClr val="FF0000"/>
                </a:solidFill>
              </a:rPr>
              <a:t>to whom</a:t>
            </a:r>
            <a:r>
              <a:rPr lang="en-US" dirty="0"/>
              <a:t> that information may be disclosed</a:t>
            </a:r>
          </a:p>
          <a:p>
            <a:r>
              <a:rPr lang="en-US" dirty="0"/>
              <a:t>i.e., student grade information</a:t>
            </a:r>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17914670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8639-F831-8947-A8D4-8330AD9FFBD8}"/>
              </a:ext>
            </a:extLst>
          </p:cNvPr>
          <p:cNvSpPr>
            <a:spLocks noGrp="1"/>
          </p:cNvSpPr>
          <p:nvPr>
            <p:ph type="title"/>
          </p:nvPr>
        </p:nvSpPr>
        <p:spPr/>
        <p:txBody>
          <a:bodyPr/>
          <a:lstStyle/>
          <a:p>
            <a:r>
              <a:rPr lang="en-US" dirty="0"/>
              <a:t>Integrity</a:t>
            </a:r>
          </a:p>
        </p:txBody>
      </p:sp>
      <p:sp>
        <p:nvSpPr>
          <p:cNvPr id="3" name="Content Placeholder 2">
            <a:extLst>
              <a:ext uri="{FF2B5EF4-FFF2-40B4-BE49-F238E27FC236}">
                <a16:creationId xmlns:a16="http://schemas.microsoft.com/office/drawing/2014/main" id="{76B23B7B-3AFE-FA44-8B14-6370A3717064}"/>
              </a:ext>
            </a:extLst>
          </p:cNvPr>
          <p:cNvSpPr>
            <a:spLocks noGrp="1"/>
          </p:cNvSpPr>
          <p:nvPr>
            <p:ph idx="1"/>
          </p:nvPr>
        </p:nvSpPr>
        <p:spPr/>
        <p:txBody>
          <a:bodyPr/>
          <a:lstStyle/>
          <a:p>
            <a:r>
              <a:rPr lang="en-US" b="1" dirty="0"/>
              <a:t>Data integrity: </a:t>
            </a:r>
            <a:r>
              <a:rPr lang="en-US" dirty="0"/>
              <a:t>Assures that data (both stored and in transmitted packets) and programs are changed only in a </a:t>
            </a:r>
            <a:r>
              <a:rPr lang="en-US" dirty="0">
                <a:solidFill>
                  <a:srgbClr val="FF0000"/>
                </a:solidFill>
              </a:rPr>
              <a:t>specified</a:t>
            </a:r>
            <a:r>
              <a:rPr lang="en-US" dirty="0"/>
              <a:t> and </a:t>
            </a:r>
            <a:r>
              <a:rPr lang="en-US" dirty="0">
                <a:solidFill>
                  <a:srgbClr val="FF0000"/>
                </a:solidFill>
              </a:rPr>
              <a:t>authorized</a:t>
            </a:r>
            <a:r>
              <a:rPr lang="en-US" dirty="0"/>
              <a:t> manner;</a:t>
            </a:r>
          </a:p>
          <a:p>
            <a:r>
              <a:rPr lang="en-US" b="1" dirty="0"/>
              <a:t>System integrity: </a:t>
            </a:r>
            <a:r>
              <a:rPr lang="en-US" dirty="0"/>
              <a:t>Assures that a system performs its intended function in an unimpaired manner, free from deliberate or inadvertent </a:t>
            </a:r>
            <a:r>
              <a:rPr lang="en-US" dirty="0">
                <a:solidFill>
                  <a:srgbClr val="FF0000"/>
                </a:solidFill>
              </a:rPr>
              <a:t>unauthorized</a:t>
            </a:r>
            <a:r>
              <a:rPr lang="en-US" dirty="0"/>
              <a:t> manipulation of the system</a:t>
            </a:r>
          </a:p>
          <a:p>
            <a:r>
              <a:rPr lang="en-US" dirty="0"/>
              <a:t>i.e., a hospital patient’s allergy information  </a:t>
            </a:r>
            <a:endParaRPr lang="en-US" dirty="0">
              <a:effectLst/>
            </a:endParaRPr>
          </a:p>
          <a:p>
            <a:endParaRPr lang="en-US" dirty="0"/>
          </a:p>
        </p:txBody>
      </p:sp>
    </p:spTree>
    <p:extLst>
      <p:ext uri="{BB962C8B-B14F-4D97-AF65-F5344CB8AC3E}">
        <p14:creationId xmlns:p14="http://schemas.microsoft.com/office/powerpoint/2010/main" val="23430581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8313-FFFF-8C48-995F-1A0ECB2D2BFA}"/>
              </a:ext>
            </a:extLst>
          </p:cNvPr>
          <p:cNvSpPr>
            <a:spLocks noGrp="1"/>
          </p:cNvSpPr>
          <p:nvPr>
            <p:ph type="title"/>
          </p:nvPr>
        </p:nvSpPr>
        <p:spPr/>
        <p:txBody>
          <a:bodyPr/>
          <a:lstStyle/>
          <a:p>
            <a:r>
              <a:rPr lang="en-US" dirty="0"/>
              <a:t>Availability</a:t>
            </a:r>
          </a:p>
        </p:txBody>
      </p:sp>
      <p:sp>
        <p:nvSpPr>
          <p:cNvPr id="3" name="Content Placeholder 2">
            <a:extLst>
              <a:ext uri="{FF2B5EF4-FFF2-40B4-BE49-F238E27FC236}">
                <a16:creationId xmlns:a16="http://schemas.microsoft.com/office/drawing/2014/main" id="{0B99C6D6-3DE0-494A-ACEF-A834B38C4928}"/>
              </a:ext>
            </a:extLst>
          </p:cNvPr>
          <p:cNvSpPr>
            <a:spLocks noGrp="1"/>
          </p:cNvSpPr>
          <p:nvPr>
            <p:ph idx="1"/>
          </p:nvPr>
        </p:nvSpPr>
        <p:spPr/>
        <p:txBody>
          <a:bodyPr/>
          <a:lstStyle/>
          <a:p>
            <a:r>
              <a:rPr lang="en-US" b="1" dirty="0"/>
              <a:t>Availability: </a:t>
            </a:r>
            <a:r>
              <a:rPr lang="en-US" dirty="0"/>
              <a:t>Assures that systems work promptly, and service is not denied to authorized users, ensuring </a:t>
            </a:r>
            <a:r>
              <a:rPr lang="en-US" dirty="0">
                <a:solidFill>
                  <a:srgbClr val="FF0000"/>
                </a:solidFill>
              </a:rPr>
              <a:t>timely</a:t>
            </a:r>
            <a:r>
              <a:rPr lang="en-US" dirty="0"/>
              <a:t> and </a:t>
            </a:r>
            <a:r>
              <a:rPr lang="en-US" dirty="0">
                <a:solidFill>
                  <a:srgbClr val="FF0000"/>
                </a:solidFill>
              </a:rPr>
              <a:t>reliable</a:t>
            </a:r>
            <a:r>
              <a:rPr lang="en-US" dirty="0"/>
              <a:t> access to and use of information</a:t>
            </a:r>
          </a:p>
          <a:p>
            <a:r>
              <a:rPr lang="en-US" dirty="0">
                <a:effectLst/>
              </a:rPr>
              <a:t>i.e., denial of service attack</a:t>
            </a:r>
          </a:p>
          <a:p>
            <a:endParaRPr lang="en-US" dirty="0"/>
          </a:p>
        </p:txBody>
      </p:sp>
    </p:spTree>
    <p:extLst>
      <p:ext uri="{BB962C8B-B14F-4D97-AF65-F5344CB8AC3E}">
        <p14:creationId xmlns:p14="http://schemas.microsoft.com/office/powerpoint/2010/main" val="33127753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CA037D-A066-FB4F-B907-4B663F33558A}"/>
              </a:ext>
            </a:extLst>
          </p:cNvPr>
          <p:cNvPicPr>
            <a:picLocks noChangeAspect="1"/>
          </p:cNvPicPr>
          <p:nvPr/>
        </p:nvPicPr>
        <p:blipFill>
          <a:blip r:embed="rId3"/>
          <a:stretch>
            <a:fillRect/>
          </a:stretch>
        </p:blipFill>
        <p:spPr>
          <a:xfrm>
            <a:off x="6956264" y="1115217"/>
            <a:ext cx="4032578" cy="3231886"/>
          </a:xfrm>
          <a:prstGeom prst="rect">
            <a:avLst/>
          </a:prstGeom>
        </p:spPr>
      </p:pic>
      <p:sp>
        <p:nvSpPr>
          <p:cNvPr id="2" name="Title 1">
            <a:extLst>
              <a:ext uri="{FF2B5EF4-FFF2-40B4-BE49-F238E27FC236}">
                <a16:creationId xmlns:a16="http://schemas.microsoft.com/office/drawing/2014/main" id="{E3731E3F-A2F0-8D4D-B5F1-A56204CCC320}"/>
              </a:ext>
            </a:extLst>
          </p:cNvPr>
          <p:cNvSpPr>
            <a:spLocks noGrp="1"/>
          </p:cNvSpPr>
          <p:nvPr>
            <p:ph type="title"/>
          </p:nvPr>
        </p:nvSpPr>
        <p:spPr/>
        <p:txBody>
          <a:bodyPr/>
          <a:lstStyle/>
          <a:p>
            <a:r>
              <a:rPr lang="en-US" dirty="0"/>
              <a:t>Other security requirements</a:t>
            </a:r>
          </a:p>
        </p:txBody>
      </p:sp>
      <p:sp>
        <p:nvSpPr>
          <p:cNvPr id="3" name="Content Placeholder 2">
            <a:extLst>
              <a:ext uri="{FF2B5EF4-FFF2-40B4-BE49-F238E27FC236}">
                <a16:creationId xmlns:a16="http://schemas.microsoft.com/office/drawing/2014/main" id="{8809B3D4-DC96-0B44-844F-7C7467739D88}"/>
              </a:ext>
            </a:extLst>
          </p:cNvPr>
          <p:cNvSpPr>
            <a:spLocks noGrp="1"/>
          </p:cNvSpPr>
          <p:nvPr>
            <p:ph idx="1"/>
          </p:nvPr>
        </p:nvSpPr>
        <p:spPr/>
        <p:txBody>
          <a:bodyPr/>
          <a:lstStyle/>
          <a:p>
            <a:r>
              <a:rPr lang="en-US" b="1" dirty="0"/>
              <a:t>Authenticity</a:t>
            </a:r>
          </a:p>
          <a:p>
            <a:r>
              <a:rPr lang="en-US" b="1" dirty="0"/>
              <a:t>Accountability</a:t>
            </a:r>
            <a:r>
              <a:rPr lang="en-US" dirty="0"/>
              <a:t> </a:t>
            </a:r>
          </a:p>
          <a:p>
            <a:pPr lvl="1"/>
            <a:r>
              <a:rPr lang="en-US" dirty="0"/>
              <a:t>tracible data source, </a:t>
            </a:r>
          </a:p>
          <a:p>
            <a:pPr lvl="1"/>
            <a:r>
              <a:rPr lang="en-US" dirty="0"/>
              <a:t>fault isolation</a:t>
            </a:r>
          </a:p>
          <a:p>
            <a:pPr lvl="1"/>
            <a:r>
              <a:rPr lang="en-US" dirty="0"/>
              <a:t>intrusion detection and prevention, </a:t>
            </a:r>
          </a:p>
          <a:p>
            <a:pPr lvl="1"/>
            <a:r>
              <a:rPr lang="en-US" dirty="0"/>
              <a:t>recovery and legal action</a:t>
            </a:r>
          </a:p>
          <a:p>
            <a:pPr lvl="1"/>
            <a:r>
              <a:rPr lang="en-US" dirty="0"/>
              <a:t>system must keep records of their activities to permit later forensic analysis to trace security breaches or to aid in transaction disputes</a:t>
            </a:r>
          </a:p>
        </p:txBody>
      </p:sp>
    </p:spTree>
    <p:extLst>
      <p:ext uri="{BB962C8B-B14F-4D97-AF65-F5344CB8AC3E}">
        <p14:creationId xmlns:p14="http://schemas.microsoft.com/office/powerpoint/2010/main" val="190666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8F8B-D29B-934E-B328-749B77B5DB1B}"/>
              </a:ext>
            </a:extLst>
          </p:cNvPr>
          <p:cNvSpPr>
            <a:spLocks noGrp="1"/>
          </p:cNvSpPr>
          <p:nvPr>
            <p:ph type="title"/>
          </p:nvPr>
        </p:nvSpPr>
        <p:spPr/>
        <p:txBody>
          <a:bodyPr/>
          <a:lstStyle/>
          <a:p>
            <a:r>
              <a:rPr lang="en-US" dirty="0"/>
              <a:t>Human Factors</a:t>
            </a:r>
          </a:p>
        </p:txBody>
      </p:sp>
      <p:sp>
        <p:nvSpPr>
          <p:cNvPr id="3" name="Content Placeholder 2">
            <a:extLst>
              <a:ext uri="{FF2B5EF4-FFF2-40B4-BE49-F238E27FC236}">
                <a16:creationId xmlns:a16="http://schemas.microsoft.com/office/drawing/2014/main" id="{00BCC012-E93D-A945-B350-8D89247B3C81}"/>
              </a:ext>
            </a:extLst>
          </p:cNvPr>
          <p:cNvSpPr>
            <a:spLocks noGrp="1"/>
          </p:cNvSpPr>
          <p:nvPr>
            <p:ph idx="1"/>
          </p:nvPr>
        </p:nvSpPr>
        <p:spPr/>
        <p:txBody>
          <a:bodyPr/>
          <a:lstStyle/>
          <a:p>
            <a:pPr fontAlgn="base"/>
            <a:r>
              <a:rPr lang="en-US" dirty="0"/>
              <a:t>The users</a:t>
            </a:r>
          </a:p>
          <a:p>
            <a:pPr lvl="1" fontAlgn="base"/>
            <a:r>
              <a:rPr lang="en-US" dirty="0"/>
              <a:t>Users like convenience (ease of use)</a:t>
            </a:r>
          </a:p>
          <a:p>
            <a:pPr lvl="1" fontAlgn="base"/>
            <a:r>
              <a:rPr lang="en-US" dirty="0"/>
              <a:t>If a security system is unusable, it will be unused</a:t>
            </a:r>
          </a:p>
          <a:p>
            <a:pPr lvl="1" fontAlgn="base"/>
            <a:r>
              <a:rPr lang="en-US" dirty="0"/>
              <a:t>Users will find way to subvert security systems if it makes their lives easier</a:t>
            </a:r>
          </a:p>
          <a:p>
            <a:pPr fontAlgn="base"/>
            <a:r>
              <a:rPr lang="en-US" dirty="0"/>
              <a:t>The programmers</a:t>
            </a:r>
          </a:p>
          <a:p>
            <a:pPr lvl="1" fontAlgn="base"/>
            <a:r>
              <a:rPr lang="en-US" dirty="0"/>
              <a:t>Programmers make mistakes</a:t>
            </a:r>
          </a:p>
          <a:p>
            <a:pPr lvl="1" fontAlgn="base"/>
            <a:r>
              <a:rPr lang="en-US" dirty="0"/>
              <a:t>Programmers use tools that allow them to make mistakes (e.g. C and C++)</a:t>
            </a:r>
          </a:p>
          <a:p>
            <a:pPr fontAlgn="base"/>
            <a:r>
              <a:rPr lang="en-US" dirty="0"/>
              <a:t>Everyone else</a:t>
            </a:r>
          </a:p>
          <a:p>
            <a:pPr lvl="1" fontAlgn="base"/>
            <a:r>
              <a:rPr lang="en-US" dirty="0"/>
              <a:t>Social engineering attacks exploit other people’s trust and access for personal gain</a:t>
            </a:r>
          </a:p>
        </p:txBody>
      </p:sp>
    </p:spTree>
    <p:extLst>
      <p:ext uri="{BB962C8B-B14F-4D97-AF65-F5344CB8AC3E}">
        <p14:creationId xmlns:p14="http://schemas.microsoft.com/office/powerpoint/2010/main" val="31030257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44BE6-12D7-614F-AD66-2B45D19FC068}"/>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C9330EC2-A1C1-394B-A9CD-F88E8457BC2F}"/>
              </a:ext>
            </a:extLst>
          </p:cNvPr>
          <p:cNvSpPr>
            <a:spLocks noGrp="1"/>
          </p:cNvSpPr>
          <p:nvPr>
            <p:ph idx="1"/>
          </p:nvPr>
        </p:nvSpPr>
        <p:spPr/>
        <p:txBody>
          <a:bodyPr/>
          <a:lstStyle/>
          <a:p>
            <a:r>
              <a:rPr lang="en-US" dirty="0"/>
              <a:t>What security requirements does a blockchain system have achieved? </a:t>
            </a:r>
          </a:p>
        </p:txBody>
      </p:sp>
    </p:spTree>
    <p:extLst>
      <p:ext uri="{BB962C8B-B14F-4D97-AF65-F5344CB8AC3E}">
        <p14:creationId xmlns:p14="http://schemas.microsoft.com/office/powerpoint/2010/main" val="28626684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0A64-E2F2-5C48-B5C6-651A717186E3}"/>
              </a:ext>
            </a:extLst>
          </p:cNvPr>
          <p:cNvSpPr>
            <a:spLocks noGrp="1"/>
          </p:cNvSpPr>
          <p:nvPr>
            <p:ph type="title"/>
          </p:nvPr>
        </p:nvSpPr>
        <p:spPr/>
        <p:txBody>
          <a:bodyPr/>
          <a:lstStyle/>
          <a:p>
            <a:r>
              <a:rPr lang="en-US" dirty="0"/>
              <a:t>Project </a:t>
            </a:r>
          </a:p>
        </p:txBody>
      </p:sp>
      <p:sp>
        <p:nvSpPr>
          <p:cNvPr id="3" name="Content Placeholder 2">
            <a:extLst>
              <a:ext uri="{FF2B5EF4-FFF2-40B4-BE49-F238E27FC236}">
                <a16:creationId xmlns:a16="http://schemas.microsoft.com/office/drawing/2014/main" id="{6A5823B2-BE2A-AB44-9C0D-D8BEA904BC79}"/>
              </a:ext>
            </a:extLst>
          </p:cNvPr>
          <p:cNvSpPr>
            <a:spLocks noGrp="1"/>
          </p:cNvSpPr>
          <p:nvPr>
            <p:ph idx="1"/>
          </p:nvPr>
        </p:nvSpPr>
        <p:spPr/>
        <p:txBody>
          <a:bodyPr>
            <a:normAutofit/>
          </a:bodyPr>
          <a:lstStyle/>
          <a:p>
            <a:r>
              <a:rPr lang="en-US" sz="1800" b="1" dirty="0">
                <a:effectLst/>
                <a:latin typeface="TimesNewRomanPS"/>
              </a:rPr>
              <a:t>Task1: OnDemand Professor Q&amp;A Bot </a:t>
            </a:r>
            <a:endParaRPr lang="en-US" dirty="0">
              <a:effectLst/>
            </a:endParaRPr>
          </a:p>
          <a:p>
            <a:pPr lvl="1"/>
            <a:r>
              <a:rPr lang="en-US" sz="1400" dirty="0">
                <a:effectLst/>
                <a:latin typeface="TimesNewRomanPSMT"/>
              </a:rPr>
              <a:t>Your task is to build a Q&amp;A Bot over private data that answers questions about the network security course using the open-source alternatives to </a:t>
            </a:r>
            <a:r>
              <a:rPr lang="en-US" sz="1400" dirty="0" err="1">
                <a:effectLst/>
                <a:latin typeface="TimesNewRomanPSMT"/>
              </a:rPr>
              <a:t>ChatGPT</a:t>
            </a:r>
            <a:r>
              <a:rPr lang="en-US" sz="1400" dirty="0">
                <a:effectLst/>
                <a:latin typeface="TimesNewRomanPSMT"/>
              </a:rPr>
              <a:t> that can be run on your local machine. Data privacy can be compromised when sending data over the internet, so it is mandatory to keep it on your local system. </a:t>
            </a:r>
          </a:p>
          <a:p>
            <a:pPr lvl="1"/>
            <a:r>
              <a:rPr lang="en-US" sz="1400" dirty="0">
                <a:effectLst/>
                <a:latin typeface="TimesNewRomanPSMT"/>
              </a:rPr>
              <a:t>Your Q&amp;A Bot should be able to understand user questions and provide appropriate answers from the local database, then the citations should be added </a:t>
            </a:r>
            <a:r>
              <a:rPr lang="en-US" sz="1400" b="1" dirty="0">
                <a:effectLst/>
                <a:latin typeface="TimesNewRomanPS"/>
              </a:rPr>
              <a:t>(must be accomplished) </a:t>
            </a:r>
            <a:r>
              <a:rPr lang="en-US" sz="1400" dirty="0">
                <a:effectLst/>
                <a:latin typeface="TimesNewRomanPSMT"/>
              </a:rPr>
              <a:t>if the response is from the internet, then the web references should be added. </a:t>
            </a:r>
          </a:p>
          <a:p>
            <a:pPr lvl="1"/>
            <a:r>
              <a:rPr lang="en-US" sz="1400" dirty="0">
                <a:effectLst/>
                <a:latin typeface="TimesNewRomanPSMT"/>
              </a:rPr>
              <a:t>Train your bot using network security lecture slides, network security textbook, and the Internet. </a:t>
            </a:r>
          </a:p>
          <a:p>
            <a:pPr lvl="1"/>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By using Wireshark capture data for Step 4's of the LLM workflow shown in Figure 1. Provide detailed explanations of the trace data.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Also, Maintain a record of Step 1's prompt and its mapping to the trace data in Step 4's.</a:t>
            </a:r>
            <a:r>
              <a:rPr lang="en-US" sz="1400" dirty="0">
                <a:effectLst/>
                <a:latin typeface="Times New Roman" panose="02020603050405020304" pitchFamily="18" charset="0"/>
                <a:cs typeface="Times New Roman" panose="02020603050405020304" pitchFamily="18" charset="0"/>
              </a:rPr>
              <a:t> </a:t>
            </a:r>
          </a:p>
          <a:p>
            <a:r>
              <a:rPr lang="en-US" sz="1800" b="1" dirty="0">
                <a:effectLst/>
                <a:latin typeface="TimesNewRomanPS"/>
              </a:rPr>
              <a:t>Task2: Quiz Bot </a:t>
            </a:r>
            <a:endParaRPr lang="en-US" dirty="0">
              <a:effectLst/>
            </a:endParaRPr>
          </a:p>
          <a:p>
            <a:pPr lvl="1"/>
            <a:r>
              <a:rPr lang="en-US" sz="1400" dirty="0">
                <a:effectLst/>
                <a:latin typeface="TimesNewRomanPSMT"/>
              </a:rPr>
              <a:t>Your task is to build a quiz bot based on a network security course using the open-source alternatives to </a:t>
            </a:r>
            <a:r>
              <a:rPr lang="en-US" sz="1400" dirty="0" err="1">
                <a:effectLst/>
                <a:latin typeface="TimesNewRomanPSMT"/>
              </a:rPr>
              <a:t>ChatGPT</a:t>
            </a:r>
            <a:r>
              <a:rPr lang="en-US" sz="1400" dirty="0">
                <a:effectLst/>
                <a:latin typeface="TimesNewRomanPSMT"/>
              </a:rPr>
              <a:t> that can be run on your local machine. Data privacy can be compromised when sending data over the internet, so it is mandatory to keep it on your local system. </a:t>
            </a:r>
          </a:p>
          <a:p>
            <a:pPr lvl="1"/>
            <a:r>
              <a:rPr lang="en-US" sz="1400" dirty="0">
                <a:effectLst/>
                <a:latin typeface="TimesNewRomanPSMT"/>
              </a:rPr>
              <a:t>Two types of questions should be offered by the bot: randomly generated questions and specific topic questions and the answers should be pulled from the network security database. Train your bot using network security quizzes, lecture slides, network security textbook, and the Internet. </a:t>
            </a:r>
          </a:p>
          <a:p>
            <a:pPr lvl="1"/>
            <a:r>
              <a:rPr lang="en-US" sz="1400" dirty="0">
                <a:effectLst/>
                <a:latin typeface="TimesNewRomanPSMT"/>
              </a:rPr>
              <a:t>The quiz must include multiple-choice questions, true/false questions, and open-ended questions. </a:t>
            </a:r>
          </a:p>
          <a:p>
            <a:pPr lvl="1"/>
            <a:r>
              <a:rPr lang="en-US" sz="1400" dirty="0">
                <a:effectLst/>
                <a:latin typeface="TimesNewRomanPSMT"/>
              </a:rPr>
              <a:t>Finally, the bot should be able to provide feedback on the user's answers. </a:t>
            </a:r>
          </a:p>
          <a:p>
            <a:endParaRPr lang="en-US" dirty="0"/>
          </a:p>
        </p:txBody>
      </p:sp>
    </p:spTree>
    <p:extLst>
      <p:ext uri="{BB962C8B-B14F-4D97-AF65-F5344CB8AC3E}">
        <p14:creationId xmlns:p14="http://schemas.microsoft.com/office/powerpoint/2010/main" val="14924208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workflow&#10;&#10;Description automatically generated">
            <a:extLst>
              <a:ext uri="{FF2B5EF4-FFF2-40B4-BE49-F238E27FC236}">
                <a16:creationId xmlns:a16="http://schemas.microsoft.com/office/drawing/2014/main" id="{969DE2E8-55C2-8348-BA2F-33B508767A89}"/>
              </a:ext>
            </a:extLst>
          </p:cNvPr>
          <p:cNvPicPr>
            <a:picLocks noGrp="1" noChangeAspect="1"/>
          </p:cNvPicPr>
          <p:nvPr>
            <p:ph idx="1"/>
          </p:nvPr>
        </p:nvPicPr>
        <p:blipFill>
          <a:blip r:embed="rId2"/>
          <a:stretch>
            <a:fillRect/>
          </a:stretch>
        </p:blipFill>
        <p:spPr>
          <a:xfrm>
            <a:off x="1529554" y="643467"/>
            <a:ext cx="9132892" cy="5571065"/>
          </a:xfrm>
          <a:prstGeom prst="rect">
            <a:avLst/>
          </a:prstGeom>
          <a:ln>
            <a:noFill/>
          </a:ln>
        </p:spPr>
      </p:pic>
    </p:spTree>
    <p:extLst>
      <p:ext uri="{BB962C8B-B14F-4D97-AF65-F5344CB8AC3E}">
        <p14:creationId xmlns:p14="http://schemas.microsoft.com/office/powerpoint/2010/main" val="8306589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D1A9-903A-6240-A0C4-6B29B5AF9BE4}"/>
              </a:ext>
            </a:extLst>
          </p:cNvPr>
          <p:cNvSpPr>
            <a:spLocks noGrp="1"/>
          </p:cNvSpPr>
          <p:nvPr>
            <p:ph type="title"/>
          </p:nvPr>
        </p:nvSpPr>
        <p:spPr/>
        <p:txBody>
          <a:bodyPr/>
          <a:lstStyle/>
          <a:p>
            <a:r>
              <a:rPr lang="en-US" dirty="0"/>
              <a:t>Form Project Groups</a:t>
            </a:r>
          </a:p>
        </p:txBody>
      </p:sp>
      <p:sp>
        <p:nvSpPr>
          <p:cNvPr id="3" name="Content Placeholder 2">
            <a:extLst>
              <a:ext uri="{FF2B5EF4-FFF2-40B4-BE49-F238E27FC236}">
                <a16:creationId xmlns:a16="http://schemas.microsoft.com/office/drawing/2014/main" id="{C92E99E1-6C62-DA42-9ABA-15494F75E3DA}"/>
              </a:ext>
            </a:extLst>
          </p:cNvPr>
          <p:cNvSpPr>
            <a:spLocks noGrp="1"/>
          </p:cNvSpPr>
          <p:nvPr>
            <p:ph idx="1"/>
          </p:nvPr>
        </p:nvSpPr>
        <p:spPr/>
        <p:txBody>
          <a:bodyPr>
            <a:noAutofit/>
          </a:bodyPr>
          <a:lstStyle/>
          <a:p>
            <a:r>
              <a:rPr lang="en-US" dirty="0">
                <a:effectLst/>
              </a:rPr>
              <a:t>Form a group </a:t>
            </a:r>
            <a:r>
              <a:rPr lang="en-US" b="1" dirty="0">
                <a:effectLst/>
              </a:rPr>
              <a:t>(no submission) </a:t>
            </a:r>
            <a:endParaRPr lang="en-US" dirty="0">
              <a:effectLst/>
            </a:endParaRPr>
          </a:p>
          <a:p>
            <a:pPr lvl="1"/>
            <a:r>
              <a:rPr lang="en-US" dirty="0">
                <a:effectLst/>
              </a:rPr>
              <a:t>The project will be assigned as a group project. Six students will be considered a group for a project. Here is the link to enter your project group member names. </a:t>
            </a:r>
          </a:p>
          <a:p>
            <a:pPr marL="0" indent="0">
              <a:buNone/>
            </a:pPr>
            <a:r>
              <a:rPr lang="en-US" dirty="0">
                <a:solidFill>
                  <a:srgbClr val="0000FF"/>
                </a:solidFill>
                <a:effectLst/>
              </a:rPr>
              <a:t>                    </a:t>
            </a:r>
            <a:r>
              <a:rPr lang="en-US" dirty="0">
                <a:solidFill>
                  <a:srgbClr val="0000FF"/>
                </a:solidFill>
                <a:effectLst/>
                <a:hlinkClick r:id="rId2"/>
              </a:rPr>
              <a:t>FALL 2023 CS5342 PROJECT GROUP NAMES.xlsx </a:t>
            </a:r>
            <a:endParaRPr lang="en-US" dirty="0">
              <a:effectLst/>
            </a:endParaRPr>
          </a:p>
          <a:p>
            <a:pPr lvl="1"/>
            <a:r>
              <a:rPr lang="en-US" dirty="0">
                <a:effectLst/>
              </a:rPr>
              <a:t>It is recommended that one person in the group fills in the form to avoid multiple entries and submits project files on Blackboard. If you cannot get a group, contact to TA. </a:t>
            </a:r>
          </a:p>
          <a:p>
            <a:r>
              <a:rPr lang="en-US" dirty="0"/>
              <a:t>Deadline to submit your group members is 11:59PM on Sept 8th, 2023</a:t>
            </a:r>
          </a:p>
        </p:txBody>
      </p:sp>
    </p:spTree>
    <p:extLst>
      <p:ext uri="{BB962C8B-B14F-4D97-AF65-F5344CB8AC3E}">
        <p14:creationId xmlns:p14="http://schemas.microsoft.com/office/powerpoint/2010/main" val="18330217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57C1-3ACF-EB4A-A10C-D4B78DAA2AB7}"/>
              </a:ext>
            </a:extLst>
          </p:cNvPr>
          <p:cNvSpPr>
            <a:spLocks noGrp="1"/>
          </p:cNvSpPr>
          <p:nvPr>
            <p:ph type="title"/>
          </p:nvPr>
        </p:nvSpPr>
        <p:spPr/>
        <p:txBody>
          <a:bodyPr/>
          <a:lstStyle/>
          <a:p>
            <a:r>
              <a:rPr lang="en-US"/>
              <a:t>Email communication</a:t>
            </a:r>
            <a:endParaRPr lang="en-US" dirty="0"/>
          </a:p>
        </p:txBody>
      </p:sp>
      <p:sp>
        <p:nvSpPr>
          <p:cNvPr id="3" name="Content Placeholder 2">
            <a:extLst>
              <a:ext uri="{FF2B5EF4-FFF2-40B4-BE49-F238E27FC236}">
                <a16:creationId xmlns:a16="http://schemas.microsoft.com/office/drawing/2014/main" id="{F259ACC0-DA9B-7349-B56A-0F0BDE02BBCD}"/>
              </a:ext>
            </a:extLst>
          </p:cNvPr>
          <p:cNvSpPr>
            <a:spLocks noGrp="1"/>
          </p:cNvSpPr>
          <p:nvPr>
            <p:ph idx="1"/>
          </p:nvPr>
        </p:nvSpPr>
        <p:spPr/>
        <p:txBody>
          <a:bodyPr/>
          <a:lstStyle/>
          <a:p>
            <a:r>
              <a:rPr lang="en-US" dirty="0"/>
              <a:t>Email subject: course# _course </a:t>
            </a:r>
            <a:r>
              <a:rPr lang="en-US" dirty="0" err="1"/>
              <a:t>name_reason</a:t>
            </a:r>
            <a:endParaRPr lang="en-US" dirty="0"/>
          </a:p>
          <a:p>
            <a:pPr lvl="1"/>
            <a:r>
              <a:rPr lang="en-US" dirty="0"/>
              <a:t>such as “CS 5342_network </a:t>
            </a:r>
            <a:r>
              <a:rPr lang="en-US" dirty="0" err="1"/>
              <a:t>security_late</a:t>
            </a:r>
            <a:r>
              <a:rPr lang="en-US" dirty="0"/>
              <a:t> submission”</a:t>
            </a:r>
          </a:p>
          <a:p>
            <a:endParaRPr lang="en-US" dirty="0"/>
          </a:p>
        </p:txBody>
      </p:sp>
    </p:spTree>
    <p:extLst>
      <p:ext uri="{BB962C8B-B14F-4D97-AF65-F5344CB8AC3E}">
        <p14:creationId xmlns:p14="http://schemas.microsoft.com/office/powerpoint/2010/main" val="1419647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A33E-F6F5-2949-AB5E-5B077DA184AC}"/>
              </a:ext>
            </a:extLst>
          </p:cNvPr>
          <p:cNvSpPr>
            <a:spLocks noGrp="1"/>
          </p:cNvSpPr>
          <p:nvPr>
            <p:ph type="title"/>
          </p:nvPr>
        </p:nvSpPr>
        <p:spPr/>
        <p:txBody>
          <a:bodyPr/>
          <a:lstStyle/>
          <a:p>
            <a:r>
              <a:rPr lang="en-US" dirty="0"/>
              <a:t>Summary for Chapter 1</a:t>
            </a:r>
          </a:p>
        </p:txBody>
      </p:sp>
      <p:sp>
        <p:nvSpPr>
          <p:cNvPr id="3" name="Content Placeholder 2">
            <a:extLst>
              <a:ext uri="{FF2B5EF4-FFF2-40B4-BE49-F238E27FC236}">
                <a16:creationId xmlns:a16="http://schemas.microsoft.com/office/drawing/2014/main" id="{CBD2EA54-3989-3346-AEC7-E9942909690E}"/>
              </a:ext>
            </a:extLst>
          </p:cNvPr>
          <p:cNvSpPr>
            <a:spLocks noGrp="1"/>
          </p:cNvSpPr>
          <p:nvPr>
            <p:ph idx="1"/>
          </p:nvPr>
        </p:nvSpPr>
        <p:spPr/>
        <p:txBody>
          <a:bodyPr/>
          <a:lstStyle/>
          <a:p>
            <a:r>
              <a:rPr lang="en-US" dirty="0"/>
              <a:t>Have learned:</a:t>
            </a:r>
          </a:p>
          <a:p>
            <a:pPr lvl="1"/>
            <a:r>
              <a:rPr lang="en-US" altLang="en-US" dirty="0"/>
              <a:t>Security requirements</a:t>
            </a:r>
          </a:p>
          <a:p>
            <a:pPr lvl="1"/>
            <a:r>
              <a:rPr lang="en-US" altLang="en-US" dirty="0"/>
              <a:t>Attack models</a:t>
            </a:r>
          </a:p>
          <a:p>
            <a:pPr lvl="1"/>
            <a:r>
              <a:rPr lang="en-US" altLang="en-US" dirty="0"/>
              <a:t>X.800 secure architecture, security services, mechanisms</a:t>
            </a:r>
          </a:p>
        </p:txBody>
      </p:sp>
    </p:spTree>
    <p:extLst>
      <p:ext uri="{BB962C8B-B14F-4D97-AF65-F5344CB8AC3E}">
        <p14:creationId xmlns:p14="http://schemas.microsoft.com/office/powerpoint/2010/main" val="31468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C790-8CF5-054B-A9B6-060596366BC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FDB5826-A94F-E14C-A428-10DD04324246}"/>
              </a:ext>
            </a:extLst>
          </p:cNvPr>
          <p:cNvSpPr>
            <a:spLocks noGrp="1"/>
          </p:cNvSpPr>
          <p:nvPr>
            <p:ph idx="1"/>
          </p:nvPr>
        </p:nvSpPr>
        <p:spPr/>
        <p:txBody>
          <a:bodyPr/>
          <a:lstStyle/>
          <a:p>
            <a:r>
              <a:rPr lang="en-US" dirty="0"/>
              <a:t>Review</a:t>
            </a:r>
          </a:p>
          <a:p>
            <a:r>
              <a:rPr lang="en-US" dirty="0"/>
              <a:t>OSI Security Architecture</a:t>
            </a:r>
          </a:p>
          <a:p>
            <a:pPr lvl="1"/>
            <a:r>
              <a:rPr lang="en-US" dirty="0"/>
              <a:t>Attack model </a:t>
            </a:r>
          </a:p>
        </p:txBody>
      </p:sp>
    </p:spTree>
    <p:extLst>
      <p:ext uri="{BB962C8B-B14F-4D97-AF65-F5344CB8AC3E}">
        <p14:creationId xmlns:p14="http://schemas.microsoft.com/office/powerpoint/2010/main" val="3177968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7C52-6061-874E-96C5-E84E3763FE42}"/>
              </a:ext>
            </a:extLst>
          </p:cNvPr>
          <p:cNvSpPr>
            <a:spLocks noGrp="1"/>
          </p:cNvSpPr>
          <p:nvPr>
            <p:ph type="title"/>
          </p:nvPr>
        </p:nvSpPr>
        <p:spPr/>
        <p:txBody>
          <a:bodyPr/>
          <a:lstStyle/>
          <a:p>
            <a:r>
              <a:rPr lang="en-US" dirty="0"/>
              <a:t>Supplementary materials</a:t>
            </a:r>
          </a:p>
        </p:txBody>
      </p:sp>
      <p:sp>
        <p:nvSpPr>
          <p:cNvPr id="3" name="Content Placeholder 2">
            <a:extLst>
              <a:ext uri="{FF2B5EF4-FFF2-40B4-BE49-F238E27FC236}">
                <a16:creationId xmlns:a16="http://schemas.microsoft.com/office/drawing/2014/main" id="{3128B991-3590-1B42-A5A8-37198DC23038}"/>
              </a:ext>
            </a:extLst>
          </p:cNvPr>
          <p:cNvSpPr>
            <a:spLocks noGrp="1"/>
          </p:cNvSpPr>
          <p:nvPr>
            <p:ph idx="1"/>
          </p:nvPr>
        </p:nvSpPr>
        <p:spPr/>
        <p:txBody>
          <a:bodyPr/>
          <a:lstStyle/>
          <a:p>
            <a:r>
              <a:rPr lang="en-US" dirty="0"/>
              <a:t>Internet Security Glossary, v2 – produced by Internet Society </a:t>
            </a:r>
            <a:r>
              <a:rPr lang="en-US" dirty="0">
                <a:hlinkClick r:id="rId3"/>
              </a:rPr>
              <a:t>https://datatracker.ietf.org/doc/html/rfc4949</a:t>
            </a:r>
            <a:endParaRPr lang="en-US" dirty="0"/>
          </a:p>
          <a:p>
            <a:r>
              <a:rPr lang="en-US" dirty="0"/>
              <a:t>X.800 – OSI network security</a:t>
            </a:r>
          </a:p>
          <a:p>
            <a:pPr marL="0" indent="0">
              <a:buNone/>
            </a:pPr>
            <a:r>
              <a:rPr lang="en-US" dirty="0"/>
              <a:t>   </a:t>
            </a:r>
            <a:r>
              <a:rPr lang="en-US" dirty="0">
                <a:hlinkClick r:id="rId4"/>
              </a:rPr>
              <a:t>https://www.itu.int/rec/dologin_pub.asp?lang=f&amp;id=T-REC-X.800-199103-I!!PDF-E&amp;type=items</a:t>
            </a:r>
            <a:endParaRPr lang="en-US" dirty="0"/>
          </a:p>
        </p:txBody>
      </p:sp>
    </p:spTree>
    <p:extLst>
      <p:ext uri="{BB962C8B-B14F-4D97-AF65-F5344CB8AC3E}">
        <p14:creationId xmlns:p14="http://schemas.microsoft.com/office/powerpoint/2010/main" val="2957781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1D9F-0025-5D4A-A7B4-8703D7570631}"/>
              </a:ext>
            </a:extLst>
          </p:cNvPr>
          <p:cNvSpPr>
            <a:spLocks noGrp="1"/>
          </p:cNvSpPr>
          <p:nvPr>
            <p:ph type="title"/>
          </p:nvPr>
        </p:nvSpPr>
        <p:spPr>
          <a:xfrm>
            <a:off x="836679" y="723898"/>
            <a:ext cx="6002110" cy="1495425"/>
          </a:xfrm>
        </p:spPr>
        <p:txBody>
          <a:bodyPr>
            <a:normAutofit/>
          </a:bodyPr>
          <a:lstStyle/>
          <a:p>
            <a:r>
              <a:rPr lang="en-US" sz="4000" dirty="0"/>
              <a:t>Review Questions</a:t>
            </a:r>
          </a:p>
        </p:txBody>
      </p:sp>
      <p:sp>
        <p:nvSpPr>
          <p:cNvPr id="3" name="Content Placeholder 2">
            <a:extLst>
              <a:ext uri="{FF2B5EF4-FFF2-40B4-BE49-F238E27FC236}">
                <a16:creationId xmlns:a16="http://schemas.microsoft.com/office/drawing/2014/main" id="{CAEBB247-7889-054F-BC4B-1FFDEC74A6C5}"/>
              </a:ext>
            </a:extLst>
          </p:cNvPr>
          <p:cNvSpPr>
            <a:spLocks noGrp="1"/>
          </p:cNvSpPr>
          <p:nvPr>
            <p:ph idx="1"/>
          </p:nvPr>
        </p:nvSpPr>
        <p:spPr>
          <a:xfrm>
            <a:off x="836680" y="2405067"/>
            <a:ext cx="6002110" cy="3729034"/>
          </a:xfrm>
        </p:spPr>
        <p:txBody>
          <a:bodyPr>
            <a:normAutofit/>
          </a:bodyPr>
          <a:lstStyle/>
          <a:p>
            <a:r>
              <a:rPr lang="en-US" sz="2400" dirty="0"/>
              <a:t>William Stallings (WS), “Network Security Essentials”, 6</a:t>
            </a:r>
            <a:r>
              <a:rPr lang="en-US" sz="2400" baseline="30000" dirty="0"/>
              <a:t>th</a:t>
            </a:r>
            <a:r>
              <a:rPr lang="en-US" sz="2400" dirty="0"/>
              <a:t> Global Edition</a:t>
            </a:r>
          </a:p>
          <a:p>
            <a:r>
              <a:rPr lang="en-US" sz="2400" dirty="0"/>
              <a:t>RQ 1.1 - 1.3</a:t>
            </a:r>
          </a:p>
          <a:p>
            <a:r>
              <a:rPr lang="en-US" sz="2400" dirty="0"/>
              <a:t>Prob 1.5</a:t>
            </a:r>
          </a:p>
          <a:p>
            <a:pPr marL="0" indent="0">
              <a:buNone/>
            </a:pPr>
            <a:endParaRPr lang="en-US" sz="2000" dirty="0"/>
          </a:p>
        </p:txBody>
      </p:sp>
      <p:pic>
        <p:nvPicPr>
          <p:cNvPr id="7" name="Picture 6" descr="A picture containing text, wooden, wood&#10;&#10;Description automatically generated">
            <a:extLst>
              <a:ext uri="{FF2B5EF4-FFF2-40B4-BE49-F238E27FC236}">
                <a16:creationId xmlns:a16="http://schemas.microsoft.com/office/drawing/2014/main" id="{C593ADF5-1DC5-1642-8B33-9A30224A6C70}"/>
              </a:ext>
            </a:extLst>
          </p:cNvPr>
          <p:cNvPicPr>
            <a:picLocks noChangeAspect="1"/>
          </p:cNvPicPr>
          <p:nvPr/>
        </p:nvPicPr>
        <p:blipFill rotWithShape="1">
          <a:blip r:embed="rId3"/>
          <a:srcRect l="1640" r="2256"/>
          <a:stretch/>
        </p:blipFill>
        <p:spPr>
          <a:xfrm>
            <a:off x="7199440" y="10"/>
            <a:ext cx="4992560" cy="6857990"/>
          </a:xfrm>
          <a:prstGeom prst="rect">
            <a:avLst/>
          </a:prstGeom>
          <a:effectLst/>
        </p:spPr>
      </p:pic>
    </p:spTree>
    <p:extLst>
      <p:ext uri="{BB962C8B-B14F-4D97-AF65-F5344CB8AC3E}">
        <p14:creationId xmlns:p14="http://schemas.microsoft.com/office/powerpoint/2010/main" val="1456232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6A6-214B-6046-B82D-0CAD7CEAF2D4}"/>
              </a:ext>
            </a:extLst>
          </p:cNvPr>
          <p:cNvSpPr>
            <a:spLocks noGrp="1"/>
          </p:cNvSpPr>
          <p:nvPr>
            <p:ph type="title"/>
          </p:nvPr>
        </p:nvSpPr>
        <p:spPr/>
        <p:txBody>
          <a:bodyPr/>
          <a:lstStyle/>
          <a:p>
            <a:r>
              <a:rPr lang="en-US"/>
              <a:t>Symmetric encryption</a:t>
            </a:r>
            <a:endParaRPr lang="en-US" dirty="0"/>
          </a:p>
        </p:txBody>
      </p:sp>
      <p:sp>
        <p:nvSpPr>
          <p:cNvPr id="3" name="Content Placeholder 2">
            <a:extLst>
              <a:ext uri="{FF2B5EF4-FFF2-40B4-BE49-F238E27FC236}">
                <a16:creationId xmlns:a16="http://schemas.microsoft.com/office/drawing/2014/main" id="{579010A1-C813-2348-B2D2-89EFED00E7FE}"/>
              </a:ext>
            </a:extLst>
          </p:cNvPr>
          <p:cNvSpPr>
            <a:spLocks noGrp="1"/>
          </p:cNvSpPr>
          <p:nvPr>
            <p:ph idx="1"/>
          </p:nvPr>
        </p:nvSpPr>
        <p:spPr/>
        <p:txBody>
          <a:bodyPr/>
          <a:lstStyle/>
          <a:p>
            <a:r>
              <a:rPr lang="en-US"/>
              <a:t>Sender and recipient share a common/same key</a:t>
            </a:r>
          </a:p>
          <a:p>
            <a:r>
              <a:rPr lang="en-US" altLang="en-US"/>
              <a:t>Was the only type of cryptography, prior to invention of public-key in 1970’s</a:t>
            </a:r>
            <a:endParaRPr lang="en-AU" altLang="en-US"/>
          </a:p>
          <a:p>
            <a:endParaRPr lang="en-US" dirty="0"/>
          </a:p>
        </p:txBody>
      </p:sp>
    </p:spTree>
    <p:extLst>
      <p:ext uri="{BB962C8B-B14F-4D97-AF65-F5344CB8AC3E}">
        <p14:creationId xmlns:p14="http://schemas.microsoft.com/office/powerpoint/2010/main" val="580132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14E3-0F4A-7D4C-B4F1-B5BC42636D10}"/>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4600" kern="1200">
                <a:solidFill>
                  <a:schemeClr val="tx1"/>
                </a:solidFill>
                <a:latin typeface="+mj-lt"/>
                <a:ea typeface="+mj-ea"/>
                <a:cs typeface="+mj-cs"/>
              </a:rPr>
              <a:t>Simplified model of symmetric encryption</a:t>
            </a:r>
          </a:p>
        </p:txBody>
      </p:sp>
      <p:pic>
        <p:nvPicPr>
          <p:cNvPr id="4" name="Content Placeholder 3" descr="Diagram&#10;&#10;Description automatically generated">
            <a:extLst>
              <a:ext uri="{FF2B5EF4-FFF2-40B4-BE49-F238E27FC236}">
                <a16:creationId xmlns:a16="http://schemas.microsoft.com/office/drawing/2014/main" id="{9E49A141-5E4B-8B45-A142-B0E76E112518}"/>
              </a:ext>
            </a:extLst>
          </p:cNvPr>
          <p:cNvPicPr>
            <a:picLocks noGrp="1" noChangeAspect="1"/>
          </p:cNvPicPr>
          <p:nvPr>
            <p:ph idx="1"/>
          </p:nvPr>
        </p:nvPicPr>
        <p:blipFill>
          <a:blip r:embed="rId2"/>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4190260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383F-59FD-2B4F-ADCF-4C1DCB96DEE3}"/>
              </a:ext>
            </a:extLst>
          </p:cNvPr>
          <p:cNvSpPr>
            <a:spLocks noGrp="1"/>
          </p:cNvSpPr>
          <p:nvPr>
            <p:ph type="title"/>
          </p:nvPr>
        </p:nvSpPr>
        <p:spPr/>
        <p:txBody>
          <a:bodyPr/>
          <a:lstStyle/>
          <a:p>
            <a:r>
              <a:rPr lang="en-US" dirty="0"/>
              <a:t>Symmetric encryption</a:t>
            </a:r>
          </a:p>
        </p:txBody>
      </p:sp>
      <p:sp>
        <p:nvSpPr>
          <p:cNvPr id="3" name="Content Placeholder 2">
            <a:extLst>
              <a:ext uri="{FF2B5EF4-FFF2-40B4-BE49-F238E27FC236}">
                <a16:creationId xmlns:a16="http://schemas.microsoft.com/office/drawing/2014/main" id="{F575EB50-F5AB-6E4A-87DA-A2AACF3B39C2}"/>
              </a:ext>
            </a:extLst>
          </p:cNvPr>
          <p:cNvSpPr>
            <a:spLocks noGrp="1"/>
          </p:cNvSpPr>
          <p:nvPr>
            <p:ph idx="1"/>
          </p:nvPr>
        </p:nvSpPr>
        <p:spPr/>
        <p:txBody>
          <a:bodyPr/>
          <a:lstStyle/>
          <a:p>
            <a:r>
              <a:rPr lang="en-US" dirty="0"/>
              <a:t>Has five ingredients</a:t>
            </a:r>
          </a:p>
          <a:p>
            <a:pPr lvl="1"/>
            <a:r>
              <a:rPr lang="en-US" b="1" dirty="0"/>
              <a:t>Plaintext</a:t>
            </a:r>
            <a:r>
              <a:rPr lang="en-US" dirty="0"/>
              <a:t>:  the original message or data</a:t>
            </a:r>
          </a:p>
          <a:p>
            <a:pPr lvl="1"/>
            <a:r>
              <a:rPr lang="en-US" b="1" dirty="0"/>
              <a:t>Encryption algorithm</a:t>
            </a:r>
            <a:r>
              <a:rPr lang="en-US" dirty="0"/>
              <a:t>: performs various substitutions and transformations on the plaintext</a:t>
            </a:r>
          </a:p>
          <a:p>
            <a:pPr lvl="1"/>
            <a:r>
              <a:rPr lang="en-US" b="1" dirty="0"/>
              <a:t>Secret key</a:t>
            </a:r>
          </a:p>
          <a:p>
            <a:pPr lvl="1"/>
            <a:r>
              <a:rPr lang="en-US" b="1" dirty="0"/>
              <a:t>Ciphertext</a:t>
            </a:r>
            <a:r>
              <a:rPr lang="en-US" dirty="0"/>
              <a:t>: the coded message</a:t>
            </a:r>
          </a:p>
          <a:p>
            <a:pPr lvl="1"/>
            <a:r>
              <a:rPr lang="en-US" b="1" dirty="0"/>
              <a:t>Decryption algorithm</a:t>
            </a:r>
            <a:r>
              <a:rPr lang="en-US" dirty="0"/>
              <a:t>: takes the ciphertext and the same secret key and produces the original plaintext</a:t>
            </a:r>
          </a:p>
        </p:txBody>
      </p:sp>
    </p:spTree>
    <p:extLst>
      <p:ext uri="{BB962C8B-B14F-4D97-AF65-F5344CB8AC3E}">
        <p14:creationId xmlns:p14="http://schemas.microsoft.com/office/powerpoint/2010/main" val="4269172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2B00-5889-4A42-A834-436C50E61BAD}"/>
              </a:ext>
            </a:extLst>
          </p:cNvPr>
          <p:cNvSpPr>
            <a:spLocks noGrp="1"/>
          </p:cNvSpPr>
          <p:nvPr>
            <p:ph type="title"/>
          </p:nvPr>
        </p:nvSpPr>
        <p:spPr/>
        <p:txBody>
          <a:bodyPr/>
          <a:lstStyle/>
          <a:p>
            <a:r>
              <a:rPr lang="en-US" dirty="0"/>
              <a:t>Other basic terminology</a:t>
            </a:r>
          </a:p>
        </p:txBody>
      </p:sp>
      <p:sp>
        <p:nvSpPr>
          <p:cNvPr id="3" name="Content Placeholder 2">
            <a:extLst>
              <a:ext uri="{FF2B5EF4-FFF2-40B4-BE49-F238E27FC236}">
                <a16:creationId xmlns:a16="http://schemas.microsoft.com/office/drawing/2014/main" id="{82C3A681-DDF9-A34B-8FA0-237303E7D27F}"/>
              </a:ext>
            </a:extLst>
          </p:cNvPr>
          <p:cNvSpPr>
            <a:spLocks noGrp="1"/>
          </p:cNvSpPr>
          <p:nvPr>
            <p:ph idx="1"/>
          </p:nvPr>
        </p:nvSpPr>
        <p:spPr/>
        <p:txBody>
          <a:bodyPr/>
          <a:lstStyle/>
          <a:p>
            <a:r>
              <a:rPr lang="en-AU" altLang="en-US" b="1" dirty="0"/>
              <a:t>cipher</a:t>
            </a:r>
            <a:r>
              <a:rPr lang="en-AU" altLang="en-US" dirty="0"/>
              <a:t> - algorithm for transforming plaintext to ciphertext </a:t>
            </a:r>
          </a:p>
          <a:p>
            <a:r>
              <a:rPr lang="en-AU" altLang="en-US" b="1" dirty="0"/>
              <a:t>encipher (encrypt)</a:t>
            </a:r>
            <a:r>
              <a:rPr lang="en-AU" altLang="en-US" dirty="0"/>
              <a:t> - converting plaintext to ciphertext</a:t>
            </a:r>
          </a:p>
          <a:p>
            <a:pPr>
              <a:lnSpc>
                <a:spcPct val="80000"/>
              </a:lnSpc>
            </a:pPr>
            <a:r>
              <a:rPr lang="en-AU" altLang="en-US" b="1" dirty="0"/>
              <a:t>decipher (decrypt)</a:t>
            </a:r>
            <a:r>
              <a:rPr lang="en-AU" altLang="en-US" dirty="0"/>
              <a:t> - recovering plaintext from ciphertext</a:t>
            </a:r>
          </a:p>
          <a:p>
            <a:pPr>
              <a:lnSpc>
                <a:spcPct val="80000"/>
              </a:lnSpc>
            </a:pPr>
            <a:r>
              <a:rPr lang="en-AU" altLang="en-US" b="1" dirty="0"/>
              <a:t>cryptography</a:t>
            </a:r>
            <a:r>
              <a:rPr lang="en-AU" altLang="en-US" dirty="0"/>
              <a:t> - study of encryption principles/methods</a:t>
            </a:r>
          </a:p>
          <a:p>
            <a:pPr>
              <a:lnSpc>
                <a:spcPct val="80000"/>
              </a:lnSpc>
            </a:pPr>
            <a:r>
              <a:rPr lang="en-AU" altLang="en-US" b="1" dirty="0"/>
              <a:t>cryptanalysis (codebreaking)</a:t>
            </a:r>
            <a:r>
              <a:rPr lang="en-AU" altLang="en-US" dirty="0"/>
              <a:t> - the study of principles/ methods of deciphering ciphertext </a:t>
            </a:r>
            <a:r>
              <a:rPr lang="en-AU" altLang="en-US" i="1" dirty="0"/>
              <a:t>without</a:t>
            </a:r>
            <a:r>
              <a:rPr lang="en-AU" altLang="en-US" dirty="0"/>
              <a:t> knowing key</a:t>
            </a:r>
          </a:p>
          <a:p>
            <a:pPr marL="0" indent="0">
              <a:buNone/>
            </a:pPr>
            <a:endParaRPr lang="en-US" dirty="0"/>
          </a:p>
        </p:txBody>
      </p:sp>
    </p:spTree>
    <p:extLst>
      <p:ext uri="{BB962C8B-B14F-4D97-AF65-F5344CB8AC3E}">
        <p14:creationId xmlns:p14="http://schemas.microsoft.com/office/powerpoint/2010/main" val="1078237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F195-E10E-C34B-B0F5-F05D0268F66F}"/>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AD2D18D7-6D7A-1842-8C17-FCEA8D87DA4E}"/>
              </a:ext>
            </a:extLst>
          </p:cNvPr>
          <p:cNvSpPr>
            <a:spLocks noGrp="1"/>
          </p:cNvSpPr>
          <p:nvPr>
            <p:ph idx="1"/>
          </p:nvPr>
        </p:nvSpPr>
        <p:spPr/>
        <p:txBody>
          <a:bodyPr/>
          <a:lstStyle/>
          <a:p>
            <a:r>
              <a:rPr lang="en-US" altLang="en-US" dirty="0"/>
              <a:t>Two requirements for secure use of symmetric encryption:</a:t>
            </a:r>
          </a:p>
          <a:p>
            <a:pPr lvl="1"/>
            <a:r>
              <a:rPr lang="en-US" altLang="en-US" dirty="0"/>
              <a:t>a strong encryption algorithm</a:t>
            </a:r>
          </a:p>
          <a:p>
            <a:pPr lvl="1"/>
            <a:r>
              <a:rPr lang="en-US" altLang="en-US" dirty="0"/>
              <a:t>a secret key known only to sender / receiver</a:t>
            </a:r>
          </a:p>
          <a:p>
            <a:pPr lvl="1">
              <a:buFontTx/>
              <a:buNone/>
            </a:pPr>
            <a:r>
              <a:rPr lang="en-US" altLang="en-US" i="1" dirty="0"/>
              <a:t>	Y </a:t>
            </a:r>
            <a:r>
              <a:rPr lang="en-US" altLang="en-US" dirty="0"/>
              <a:t>= E</a:t>
            </a:r>
            <a:r>
              <a:rPr lang="en-US" altLang="en-US" sz="2000" i="1" baseline="-25000" dirty="0"/>
              <a:t>K</a:t>
            </a:r>
            <a:r>
              <a:rPr lang="en-US" altLang="en-US" dirty="0"/>
              <a:t>(</a:t>
            </a:r>
            <a:r>
              <a:rPr lang="en-US" altLang="en-US" i="1" dirty="0"/>
              <a:t>X</a:t>
            </a:r>
            <a:r>
              <a:rPr lang="en-US" altLang="en-US" dirty="0"/>
              <a:t>)</a:t>
            </a:r>
          </a:p>
          <a:p>
            <a:pPr lvl="1">
              <a:buFontTx/>
              <a:buNone/>
            </a:pPr>
            <a:r>
              <a:rPr lang="en-US" altLang="en-US" i="1" dirty="0"/>
              <a:t>	X </a:t>
            </a:r>
            <a:r>
              <a:rPr lang="en-US" altLang="en-US" dirty="0"/>
              <a:t>= D</a:t>
            </a:r>
            <a:r>
              <a:rPr lang="en-US" altLang="en-US" sz="2000" i="1" baseline="-25000" dirty="0"/>
              <a:t>K</a:t>
            </a:r>
            <a:r>
              <a:rPr lang="en-US" altLang="en-US" dirty="0"/>
              <a:t>(</a:t>
            </a:r>
            <a:r>
              <a:rPr lang="en-US" altLang="en-US" i="1" dirty="0"/>
              <a:t>Y</a:t>
            </a:r>
            <a:r>
              <a:rPr lang="en-US" altLang="en-US" dirty="0"/>
              <a:t>)</a:t>
            </a:r>
          </a:p>
          <a:p>
            <a:r>
              <a:rPr lang="en-US" altLang="en-US" dirty="0"/>
              <a:t>assume encryption algorithm is known</a:t>
            </a:r>
          </a:p>
          <a:p>
            <a:r>
              <a:rPr lang="en-US" altLang="en-US" dirty="0"/>
              <a:t>the security of symmetric encryption depends on the secrecy of the key</a:t>
            </a:r>
          </a:p>
          <a:p>
            <a:r>
              <a:rPr lang="en-US" altLang="en-US" dirty="0"/>
              <a:t>implies a secure channel to distribute key</a:t>
            </a:r>
            <a:endParaRPr lang="en-AU" altLang="en-US" dirty="0"/>
          </a:p>
        </p:txBody>
      </p:sp>
    </p:spTree>
    <p:extLst>
      <p:ext uri="{BB962C8B-B14F-4D97-AF65-F5344CB8AC3E}">
        <p14:creationId xmlns:p14="http://schemas.microsoft.com/office/powerpoint/2010/main" val="1071059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F195-E10E-C34B-B0F5-F05D0268F66F}"/>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AD2D18D7-6D7A-1842-8C17-FCEA8D87DA4E}"/>
              </a:ext>
            </a:extLst>
          </p:cNvPr>
          <p:cNvSpPr>
            <a:spLocks noGrp="1"/>
          </p:cNvSpPr>
          <p:nvPr>
            <p:ph idx="1"/>
          </p:nvPr>
        </p:nvSpPr>
        <p:spPr/>
        <p:txBody>
          <a:bodyPr/>
          <a:lstStyle/>
          <a:p>
            <a:r>
              <a:rPr lang="en-US" altLang="en-US" dirty="0"/>
              <a:t>Two requirements for secure use of symmetric encryption:</a:t>
            </a:r>
          </a:p>
          <a:p>
            <a:pPr lvl="1"/>
            <a:r>
              <a:rPr lang="en-US" altLang="en-US" dirty="0"/>
              <a:t>a strong encryption algorithm</a:t>
            </a:r>
          </a:p>
          <a:p>
            <a:pPr lvl="1"/>
            <a:r>
              <a:rPr lang="en-US" altLang="en-US" dirty="0"/>
              <a:t>a secret key known only to sender / receiver</a:t>
            </a:r>
          </a:p>
          <a:p>
            <a:pPr lvl="1">
              <a:buFontTx/>
              <a:buNone/>
            </a:pPr>
            <a:r>
              <a:rPr lang="en-US" altLang="en-US" i="1" dirty="0"/>
              <a:t>	Y </a:t>
            </a:r>
            <a:r>
              <a:rPr lang="en-US" altLang="en-US" dirty="0"/>
              <a:t>= E</a:t>
            </a:r>
            <a:r>
              <a:rPr lang="en-US" altLang="en-US" sz="2000" i="1" baseline="-25000" dirty="0"/>
              <a:t>K</a:t>
            </a:r>
            <a:r>
              <a:rPr lang="en-US" altLang="en-US" dirty="0"/>
              <a:t>(</a:t>
            </a:r>
            <a:r>
              <a:rPr lang="en-US" altLang="en-US" i="1" dirty="0"/>
              <a:t>X</a:t>
            </a:r>
            <a:r>
              <a:rPr lang="en-US" altLang="en-US" dirty="0"/>
              <a:t>)</a:t>
            </a:r>
          </a:p>
          <a:p>
            <a:pPr lvl="1">
              <a:buFontTx/>
              <a:buNone/>
            </a:pPr>
            <a:r>
              <a:rPr lang="en-US" altLang="en-US" i="1" dirty="0"/>
              <a:t>	X </a:t>
            </a:r>
            <a:r>
              <a:rPr lang="en-US" altLang="en-US" dirty="0"/>
              <a:t>= D</a:t>
            </a:r>
            <a:r>
              <a:rPr lang="en-US" altLang="en-US" sz="2000" i="1" baseline="-25000" dirty="0"/>
              <a:t>K</a:t>
            </a:r>
            <a:r>
              <a:rPr lang="en-US" altLang="en-US" dirty="0"/>
              <a:t>(</a:t>
            </a:r>
            <a:r>
              <a:rPr lang="en-US" altLang="en-US" i="1" dirty="0"/>
              <a:t>Y</a:t>
            </a:r>
            <a:r>
              <a:rPr lang="en-US" altLang="en-US" dirty="0"/>
              <a:t>)</a:t>
            </a:r>
          </a:p>
          <a:p>
            <a:r>
              <a:rPr lang="en-US" altLang="en-US" dirty="0"/>
              <a:t>assume encryption algorithm is known</a:t>
            </a:r>
          </a:p>
          <a:p>
            <a:r>
              <a:rPr lang="en-US" altLang="en-US" dirty="0"/>
              <a:t>the security of symmetric encryption depends on the secrecy of the key</a:t>
            </a:r>
          </a:p>
          <a:p>
            <a:r>
              <a:rPr lang="en-US" altLang="en-US" dirty="0"/>
              <a:t>implies a secure channel to distribute key</a:t>
            </a:r>
            <a:endParaRPr lang="en-AU" altLang="en-US" dirty="0"/>
          </a:p>
        </p:txBody>
      </p:sp>
    </p:spTree>
    <p:extLst>
      <p:ext uri="{BB962C8B-B14F-4D97-AF65-F5344CB8AC3E}">
        <p14:creationId xmlns:p14="http://schemas.microsoft.com/office/powerpoint/2010/main" val="3021176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9F83-148F-6148-9640-3C2494B372B8}"/>
              </a:ext>
            </a:extLst>
          </p:cNvPr>
          <p:cNvSpPr>
            <a:spLocks noGrp="1"/>
          </p:cNvSpPr>
          <p:nvPr>
            <p:ph type="title"/>
          </p:nvPr>
        </p:nvSpPr>
        <p:spPr/>
        <p:txBody>
          <a:bodyPr/>
          <a:lstStyle/>
          <a:p>
            <a:r>
              <a:rPr lang="en-US" altLang="en-US" dirty="0"/>
              <a:t>A strong encryption algorithm</a:t>
            </a:r>
            <a:endParaRPr lang="en-US" dirty="0"/>
          </a:p>
        </p:txBody>
      </p:sp>
      <p:sp>
        <p:nvSpPr>
          <p:cNvPr id="4" name="Oval 3">
            <a:extLst>
              <a:ext uri="{FF2B5EF4-FFF2-40B4-BE49-F238E27FC236}">
                <a16:creationId xmlns:a16="http://schemas.microsoft.com/office/drawing/2014/main" id="{3765514F-112A-8346-BDA4-17CC2E26AC62}"/>
              </a:ext>
            </a:extLst>
          </p:cNvPr>
          <p:cNvSpPr/>
          <p:nvPr/>
        </p:nvSpPr>
        <p:spPr>
          <a:xfrm>
            <a:off x="3084163" y="2315056"/>
            <a:ext cx="402956" cy="433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7B8D299-FB7C-3A4E-A45D-8F1F4C493D64}"/>
              </a:ext>
            </a:extLst>
          </p:cNvPr>
          <p:cNvCxnSpPr/>
          <p:nvPr/>
        </p:nvCxnSpPr>
        <p:spPr>
          <a:xfrm>
            <a:off x="3269313" y="2749009"/>
            <a:ext cx="0" cy="464949"/>
          </a:xfrm>
          <a:prstGeom prst="line">
            <a:avLst/>
          </a:prstGeom>
          <a:ln w="47625"/>
        </p:spPr>
        <p:style>
          <a:lnRef idx="3">
            <a:schemeClr val="accent5"/>
          </a:lnRef>
          <a:fillRef idx="0">
            <a:schemeClr val="accent5"/>
          </a:fillRef>
          <a:effectRef idx="2">
            <a:schemeClr val="accent5"/>
          </a:effectRef>
          <a:fontRef idx="minor">
            <a:schemeClr val="tx1"/>
          </a:fontRef>
        </p:style>
      </p:cxnSp>
      <p:cxnSp>
        <p:nvCxnSpPr>
          <p:cNvPr id="8" name="Straight Connector 7">
            <a:extLst>
              <a:ext uri="{FF2B5EF4-FFF2-40B4-BE49-F238E27FC236}">
                <a16:creationId xmlns:a16="http://schemas.microsoft.com/office/drawing/2014/main" id="{05E31F64-7B86-FA4E-9605-376909CC314F}"/>
              </a:ext>
            </a:extLst>
          </p:cNvPr>
          <p:cNvCxnSpPr/>
          <p:nvPr/>
        </p:nvCxnSpPr>
        <p:spPr>
          <a:xfrm>
            <a:off x="3269313" y="2971797"/>
            <a:ext cx="217806"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A4C12E-CCB9-234E-89EB-B04C08BE1812}"/>
              </a:ext>
            </a:extLst>
          </p:cNvPr>
          <p:cNvCxnSpPr/>
          <p:nvPr/>
        </p:nvCxnSpPr>
        <p:spPr>
          <a:xfrm flipH="1">
            <a:off x="2890157" y="3213958"/>
            <a:ext cx="379156" cy="247696"/>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2788A2-1F56-C542-8A19-19176E144D01}"/>
              </a:ext>
            </a:extLst>
          </p:cNvPr>
          <p:cNvCxnSpPr/>
          <p:nvPr/>
        </p:nvCxnSpPr>
        <p:spPr>
          <a:xfrm>
            <a:off x="3269313" y="3213958"/>
            <a:ext cx="339301" cy="247696"/>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3F9DA8-EDA2-6F4D-BCDA-65B47644D9BC}"/>
              </a:ext>
            </a:extLst>
          </p:cNvPr>
          <p:cNvSpPr txBox="1"/>
          <p:nvPr/>
        </p:nvSpPr>
        <p:spPr>
          <a:xfrm>
            <a:off x="2798479" y="3804148"/>
            <a:ext cx="941668" cy="369332"/>
          </a:xfrm>
          <a:prstGeom prst="rect">
            <a:avLst/>
          </a:prstGeom>
          <a:noFill/>
        </p:spPr>
        <p:txBody>
          <a:bodyPr wrap="none" rtlCol="0">
            <a:spAutoFit/>
          </a:bodyPr>
          <a:lstStyle/>
          <a:p>
            <a:r>
              <a:rPr lang="en-US" dirty="0"/>
              <a:t>attacker</a:t>
            </a:r>
          </a:p>
        </p:txBody>
      </p:sp>
      <p:sp>
        <p:nvSpPr>
          <p:cNvPr id="14" name="Triangle 13">
            <a:extLst>
              <a:ext uri="{FF2B5EF4-FFF2-40B4-BE49-F238E27FC236}">
                <a16:creationId xmlns:a16="http://schemas.microsoft.com/office/drawing/2014/main" id="{92D614E8-6EF7-B347-9FA8-31613FCF2C50}"/>
              </a:ext>
            </a:extLst>
          </p:cNvPr>
          <p:cNvSpPr/>
          <p:nvPr/>
        </p:nvSpPr>
        <p:spPr>
          <a:xfrm>
            <a:off x="8730343" y="2243099"/>
            <a:ext cx="1143000" cy="114659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6E812E1-A2CC-B048-9E18-F7BB06BF095E}"/>
              </a:ext>
            </a:extLst>
          </p:cNvPr>
          <p:cNvSpPr txBox="1"/>
          <p:nvPr/>
        </p:nvSpPr>
        <p:spPr>
          <a:xfrm>
            <a:off x="8312872" y="3804148"/>
            <a:ext cx="2161297" cy="369332"/>
          </a:xfrm>
          <a:prstGeom prst="rect">
            <a:avLst/>
          </a:prstGeom>
          <a:noFill/>
        </p:spPr>
        <p:txBody>
          <a:bodyPr wrap="none" rtlCol="0">
            <a:spAutoFit/>
          </a:bodyPr>
          <a:lstStyle/>
          <a:p>
            <a:r>
              <a:rPr lang="en-US" dirty="0"/>
              <a:t>encryption algorithm</a:t>
            </a:r>
          </a:p>
        </p:txBody>
      </p:sp>
      <p:cxnSp>
        <p:nvCxnSpPr>
          <p:cNvPr id="17" name="Straight Arrow Connector 16">
            <a:extLst>
              <a:ext uri="{FF2B5EF4-FFF2-40B4-BE49-F238E27FC236}">
                <a16:creationId xmlns:a16="http://schemas.microsoft.com/office/drawing/2014/main" id="{947DE144-FF2D-3448-9A7D-2DD5DCCD99BF}"/>
              </a:ext>
            </a:extLst>
          </p:cNvPr>
          <p:cNvCxnSpPr/>
          <p:nvPr/>
        </p:nvCxnSpPr>
        <p:spPr>
          <a:xfrm>
            <a:off x="4539343" y="2532032"/>
            <a:ext cx="349431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1AD5C6-4B03-5B47-883F-37027550F265}"/>
              </a:ext>
            </a:extLst>
          </p:cNvPr>
          <p:cNvSpPr txBox="1"/>
          <p:nvPr/>
        </p:nvSpPr>
        <p:spPr>
          <a:xfrm>
            <a:off x="5181164" y="2130389"/>
            <a:ext cx="2085042" cy="369332"/>
          </a:xfrm>
          <a:prstGeom prst="rect">
            <a:avLst/>
          </a:prstGeom>
          <a:noFill/>
        </p:spPr>
        <p:txBody>
          <a:bodyPr wrap="square" rtlCol="0">
            <a:spAutoFit/>
          </a:bodyPr>
          <a:lstStyle/>
          <a:p>
            <a:r>
              <a:rPr lang="en-US" dirty="0"/>
              <a:t>plaintext / enquiry</a:t>
            </a:r>
          </a:p>
        </p:txBody>
      </p:sp>
      <p:cxnSp>
        <p:nvCxnSpPr>
          <p:cNvPr id="20" name="Straight Arrow Connector 19">
            <a:extLst>
              <a:ext uri="{FF2B5EF4-FFF2-40B4-BE49-F238E27FC236}">
                <a16:creationId xmlns:a16="http://schemas.microsoft.com/office/drawing/2014/main" id="{A97DD9BB-AB68-8C49-B9E8-F548E520BA56}"/>
              </a:ext>
            </a:extLst>
          </p:cNvPr>
          <p:cNvCxnSpPr/>
          <p:nvPr/>
        </p:nvCxnSpPr>
        <p:spPr>
          <a:xfrm flipH="1">
            <a:off x="4539343" y="3213958"/>
            <a:ext cx="349431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9549C40-C81D-954A-9E16-9224CAB7ED27}"/>
              </a:ext>
            </a:extLst>
          </p:cNvPr>
          <p:cNvSpPr txBox="1"/>
          <p:nvPr/>
        </p:nvSpPr>
        <p:spPr>
          <a:xfrm>
            <a:off x="5181665" y="3276988"/>
            <a:ext cx="2237857" cy="369332"/>
          </a:xfrm>
          <a:prstGeom prst="rect">
            <a:avLst/>
          </a:prstGeom>
          <a:noFill/>
        </p:spPr>
        <p:txBody>
          <a:bodyPr wrap="none" rtlCol="0">
            <a:spAutoFit/>
          </a:bodyPr>
          <a:lstStyle/>
          <a:p>
            <a:r>
              <a:rPr lang="en-US" dirty="0"/>
              <a:t>cyphertext / response</a:t>
            </a:r>
          </a:p>
        </p:txBody>
      </p:sp>
      <p:pic>
        <p:nvPicPr>
          <p:cNvPr id="23" name="Picture 22" descr="A picture containing key, tool&#10;&#10;Description automatically generated">
            <a:extLst>
              <a:ext uri="{FF2B5EF4-FFF2-40B4-BE49-F238E27FC236}">
                <a16:creationId xmlns:a16="http://schemas.microsoft.com/office/drawing/2014/main" id="{3D972617-0C7C-8543-B753-8D0CD288BD42}"/>
              </a:ext>
            </a:extLst>
          </p:cNvPr>
          <p:cNvPicPr>
            <a:picLocks noChangeAspect="1"/>
          </p:cNvPicPr>
          <p:nvPr/>
        </p:nvPicPr>
        <p:blipFill>
          <a:blip r:embed="rId2"/>
          <a:stretch>
            <a:fillRect/>
          </a:stretch>
        </p:blipFill>
        <p:spPr>
          <a:xfrm>
            <a:off x="2627963" y="5085258"/>
            <a:ext cx="1282700" cy="1282700"/>
          </a:xfrm>
          <a:prstGeom prst="rect">
            <a:avLst/>
          </a:prstGeom>
        </p:spPr>
      </p:pic>
      <p:sp>
        <p:nvSpPr>
          <p:cNvPr id="24" name="Down Arrow 23">
            <a:extLst>
              <a:ext uri="{FF2B5EF4-FFF2-40B4-BE49-F238E27FC236}">
                <a16:creationId xmlns:a16="http://schemas.microsoft.com/office/drawing/2014/main" id="{953880E8-36AB-D140-B1AC-1426C084C2D4}"/>
              </a:ext>
            </a:extLst>
          </p:cNvPr>
          <p:cNvSpPr/>
          <p:nvPr/>
        </p:nvSpPr>
        <p:spPr>
          <a:xfrm>
            <a:off x="3147818" y="4272279"/>
            <a:ext cx="339301" cy="8129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F75D55F2-9504-9149-9037-A68E3ADE0156}"/>
              </a:ext>
            </a:extLst>
          </p:cNvPr>
          <p:cNvCxnSpPr/>
          <p:nvPr/>
        </p:nvCxnSpPr>
        <p:spPr>
          <a:xfrm>
            <a:off x="2909219" y="4373432"/>
            <a:ext cx="830928" cy="464949"/>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8FCA64-3FDA-FD4F-B542-77F6AFBA3971}"/>
              </a:ext>
            </a:extLst>
          </p:cNvPr>
          <p:cNvCxnSpPr/>
          <p:nvPr/>
        </p:nvCxnSpPr>
        <p:spPr>
          <a:xfrm flipH="1">
            <a:off x="2798479" y="4402231"/>
            <a:ext cx="810135" cy="464949"/>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717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ED50-0E93-7A47-B7D5-962FC1239371}"/>
              </a:ext>
            </a:extLst>
          </p:cNvPr>
          <p:cNvSpPr>
            <a:spLocks noGrp="1"/>
          </p:cNvSpPr>
          <p:nvPr>
            <p:ph type="title"/>
          </p:nvPr>
        </p:nvSpPr>
        <p:spPr/>
        <p:txBody>
          <a:bodyPr/>
          <a:lstStyle/>
          <a:p>
            <a:r>
              <a:rPr lang="en-US" dirty="0"/>
              <a:t>Secure Encryption Scheme</a:t>
            </a:r>
          </a:p>
        </p:txBody>
      </p:sp>
      <p:sp>
        <p:nvSpPr>
          <p:cNvPr id="3" name="Content Placeholder 2">
            <a:extLst>
              <a:ext uri="{FF2B5EF4-FFF2-40B4-BE49-F238E27FC236}">
                <a16:creationId xmlns:a16="http://schemas.microsoft.com/office/drawing/2014/main" id="{DB23161C-F969-5947-A8D7-44CA33DD80C0}"/>
              </a:ext>
            </a:extLst>
          </p:cNvPr>
          <p:cNvSpPr>
            <a:spLocks noGrp="1"/>
          </p:cNvSpPr>
          <p:nvPr>
            <p:ph idx="1"/>
          </p:nvPr>
        </p:nvSpPr>
        <p:spPr/>
        <p:txBody>
          <a:bodyPr/>
          <a:lstStyle/>
          <a:p>
            <a:r>
              <a:rPr lang="en-US" b="1" dirty="0"/>
              <a:t>Unconditional security</a:t>
            </a:r>
          </a:p>
          <a:p>
            <a:pPr lvl="1"/>
            <a:r>
              <a:rPr lang="en-US" dirty="0"/>
              <a:t>no matter how much computer power is available, the cipher cannot be broken since the ciphertext provides insufficient information to uniquely determine the corresponding plaintext</a:t>
            </a:r>
          </a:p>
          <a:p>
            <a:r>
              <a:rPr lang="en-US" b="1" dirty="0"/>
              <a:t>Computational security</a:t>
            </a:r>
          </a:p>
          <a:p>
            <a:pPr lvl="1"/>
            <a:r>
              <a:rPr lang="en-US" dirty="0"/>
              <a:t>the cost of breaking the cipher exceeds the value of the encrypted information;</a:t>
            </a:r>
          </a:p>
          <a:p>
            <a:pPr lvl="1"/>
            <a:r>
              <a:rPr lang="en-US" dirty="0"/>
              <a:t>or the time required to break the cipher exceeds the useful lifetime of the information</a:t>
            </a:r>
          </a:p>
        </p:txBody>
      </p:sp>
    </p:spTree>
    <p:extLst>
      <p:ext uri="{BB962C8B-B14F-4D97-AF65-F5344CB8AC3E}">
        <p14:creationId xmlns:p14="http://schemas.microsoft.com/office/powerpoint/2010/main" val="160471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0578-A50A-864A-9C1A-EFF18A5CD96C}"/>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F14F0494-C6D5-BB40-ADA6-B0347D77A51E}"/>
              </a:ext>
            </a:extLst>
          </p:cNvPr>
          <p:cNvSpPr>
            <a:spLocks noGrp="1"/>
          </p:cNvSpPr>
          <p:nvPr>
            <p:ph idx="1"/>
          </p:nvPr>
        </p:nvSpPr>
        <p:spPr/>
        <p:txBody>
          <a:bodyPr/>
          <a:lstStyle/>
          <a:p>
            <a:r>
              <a:rPr lang="en-US" dirty="0"/>
              <a:t>Security requirements </a:t>
            </a:r>
          </a:p>
          <a:p>
            <a:pPr lvl="1"/>
            <a:r>
              <a:rPr lang="en-US" dirty="0"/>
              <a:t>Integrity</a:t>
            </a:r>
          </a:p>
          <a:p>
            <a:pPr lvl="1"/>
            <a:r>
              <a:rPr lang="en-US" dirty="0"/>
              <a:t>Availability</a:t>
            </a:r>
          </a:p>
          <a:p>
            <a:pPr lvl="1"/>
            <a:r>
              <a:rPr lang="en-US" dirty="0"/>
              <a:t>Confidentiality</a:t>
            </a:r>
          </a:p>
          <a:p>
            <a:pPr lvl="1"/>
            <a:r>
              <a:rPr lang="en-US" dirty="0"/>
              <a:t>Authenticity</a:t>
            </a:r>
          </a:p>
          <a:p>
            <a:pPr lvl="1"/>
            <a:r>
              <a:rPr lang="en-US" dirty="0"/>
              <a:t>Accountability</a:t>
            </a:r>
          </a:p>
          <a:p>
            <a:pPr marL="0" indent="0">
              <a:buNone/>
            </a:pPr>
            <a:endParaRPr lang="en-US" dirty="0"/>
          </a:p>
        </p:txBody>
      </p:sp>
    </p:spTree>
    <p:extLst>
      <p:ext uri="{BB962C8B-B14F-4D97-AF65-F5344CB8AC3E}">
        <p14:creationId xmlns:p14="http://schemas.microsoft.com/office/powerpoint/2010/main" val="83602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5CCA-FEFA-7E4D-8205-7C33DC6BC13E}"/>
              </a:ext>
            </a:extLst>
          </p:cNvPr>
          <p:cNvSpPr>
            <a:spLocks noGrp="1"/>
          </p:cNvSpPr>
          <p:nvPr>
            <p:ph type="title"/>
          </p:nvPr>
        </p:nvSpPr>
        <p:spPr/>
        <p:txBody>
          <a:bodyPr/>
          <a:lstStyle/>
          <a:p>
            <a:r>
              <a:rPr lang="en-US" dirty="0"/>
              <a:t>Desired characteristics</a:t>
            </a:r>
          </a:p>
        </p:txBody>
      </p:sp>
      <p:sp>
        <p:nvSpPr>
          <p:cNvPr id="3" name="Content Placeholder 2">
            <a:extLst>
              <a:ext uri="{FF2B5EF4-FFF2-40B4-BE49-F238E27FC236}">
                <a16:creationId xmlns:a16="http://schemas.microsoft.com/office/drawing/2014/main" id="{9BD2164B-CA4C-F54A-89FD-C6EE9C828496}"/>
              </a:ext>
            </a:extLst>
          </p:cNvPr>
          <p:cNvSpPr>
            <a:spLocks noGrp="1"/>
          </p:cNvSpPr>
          <p:nvPr>
            <p:ph idx="1"/>
          </p:nvPr>
        </p:nvSpPr>
        <p:spPr/>
        <p:txBody>
          <a:bodyPr/>
          <a:lstStyle/>
          <a:p>
            <a:r>
              <a:rPr lang="en-US" dirty="0"/>
              <a:t>Cipher needs to completely obscure statistical properties of original message</a:t>
            </a:r>
          </a:p>
          <a:p>
            <a:r>
              <a:rPr lang="en-US" altLang="en-US" dirty="0"/>
              <a:t>more practically Shannon suggested combining elements to obtain:</a:t>
            </a:r>
            <a:endParaRPr lang="en-US" dirty="0"/>
          </a:p>
          <a:p>
            <a:pPr lvl="1"/>
            <a:r>
              <a:rPr lang="en-US" dirty="0"/>
              <a:t>Confusion – how does changing a bit of the key affect the ciphertext?</a:t>
            </a:r>
          </a:p>
          <a:p>
            <a:pPr lvl="1"/>
            <a:r>
              <a:rPr lang="en-US" dirty="0"/>
              <a:t>Diffusion – how does changing one bit of the plaintext affect the ciphertext?</a:t>
            </a:r>
          </a:p>
        </p:txBody>
      </p:sp>
      <p:pic>
        <p:nvPicPr>
          <p:cNvPr id="4" name="Picture 3" descr="A picture containing key, tool&#10;&#10;Description automatically generated">
            <a:extLst>
              <a:ext uri="{FF2B5EF4-FFF2-40B4-BE49-F238E27FC236}">
                <a16:creationId xmlns:a16="http://schemas.microsoft.com/office/drawing/2014/main" id="{F40986B6-741F-1D43-9EA9-E7D6A7EACCA1}"/>
              </a:ext>
            </a:extLst>
          </p:cNvPr>
          <p:cNvPicPr>
            <a:picLocks noChangeAspect="1"/>
          </p:cNvPicPr>
          <p:nvPr/>
        </p:nvPicPr>
        <p:blipFill>
          <a:blip r:embed="rId3"/>
          <a:stretch>
            <a:fillRect/>
          </a:stretch>
        </p:blipFill>
        <p:spPr>
          <a:xfrm>
            <a:off x="1616514" y="4165068"/>
            <a:ext cx="1111524" cy="1111524"/>
          </a:xfrm>
          <a:prstGeom prst="rect">
            <a:avLst/>
          </a:prstGeom>
        </p:spPr>
      </p:pic>
      <p:sp>
        <p:nvSpPr>
          <p:cNvPr id="5" name="TextBox 4">
            <a:extLst>
              <a:ext uri="{FF2B5EF4-FFF2-40B4-BE49-F238E27FC236}">
                <a16:creationId xmlns:a16="http://schemas.microsoft.com/office/drawing/2014/main" id="{017F674F-571D-764A-8A5C-5382BE9158FF}"/>
              </a:ext>
            </a:extLst>
          </p:cNvPr>
          <p:cNvSpPr txBox="1"/>
          <p:nvPr/>
        </p:nvSpPr>
        <p:spPr>
          <a:xfrm>
            <a:off x="4124660" y="4095027"/>
            <a:ext cx="1101520" cy="369332"/>
          </a:xfrm>
          <a:prstGeom prst="rect">
            <a:avLst/>
          </a:prstGeom>
          <a:noFill/>
        </p:spPr>
        <p:txBody>
          <a:bodyPr wrap="none" rtlCol="0">
            <a:spAutoFit/>
          </a:bodyPr>
          <a:lstStyle/>
          <a:p>
            <a:r>
              <a:rPr lang="en-US" dirty="0"/>
              <a:t>confusion</a:t>
            </a:r>
          </a:p>
        </p:txBody>
      </p:sp>
      <p:pic>
        <p:nvPicPr>
          <p:cNvPr id="8" name="Picture 7" descr="Text, letter&#10;&#10;Description automatically generated">
            <a:extLst>
              <a:ext uri="{FF2B5EF4-FFF2-40B4-BE49-F238E27FC236}">
                <a16:creationId xmlns:a16="http://schemas.microsoft.com/office/drawing/2014/main" id="{CD10A5AD-D3DC-824A-8C02-BA852F6CA516}"/>
              </a:ext>
            </a:extLst>
          </p:cNvPr>
          <p:cNvPicPr>
            <a:picLocks noChangeAspect="1"/>
          </p:cNvPicPr>
          <p:nvPr/>
        </p:nvPicPr>
        <p:blipFill>
          <a:blip r:embed="rId4"/>
          <a:stretch>
            <a:fillRect/>
          </a:stretch>
        </p:blipFill>
        <p:spPr>
          <a:xfrm>
            <a:off x="6656841" y="4288985"/>
            <a:ext cx="895158" cy="1467527"/>
          </a:xfrm>
          <a:prstGeom prst="rect">
            <a:avLst/>
          </a:prstGeom>
        </p:spPr>
      </p:pic>
      <p:cxnSp>
        <p:nvCxnSpPr>
          <p:cNvPr id="10" name="Straight Arrow Connector 9">
            <a:extLst>
              <a:ext uri="{FF2B5EF4-FFF2-40B4-BE49-F238E27FC236}">
                <a16:creationId xmlns:a16="http://schemas.microsoft.com/office/drawing/2014/main" id="{D5E79E76-A077-8B48-8AC3-6A771F4C68B4}"/>
              </a:ext>
            </a:extLst>
          </p:cNvPr>
          <p:cNvCxnSpPr>
            <a:cxnSpLocks/>
          </p:cNvCxnSpPr>
          <p:nvPr/>
        </p:nvCxnSpPr>
        <p:spPr>
          <a:xfrm>
            <a:off x="3055583" y="4599296"/>
            <a:ext cx="3261815"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1C3448B-9114-B846-B924-D898581073F4}"/>
              </a:ext>
            </a:extLst>
          </p:cNvPr>
          <p:cNvSpPr txBox="1"/>
          <p:nvPr/>
        </p:nvSpPr>
        <p:spPr>
          <a:xfrm>
            <a:off x="7719228" y="4714789"/>
            <a:ext cx="1138004" cy="369332"/>
          </a:xfrm>
          <a:prstGeom prst="rect">
            <a:avLst/>
          </a:prstGeom>
          <a:noFill/>
        </p:spPr>
        <p:txBody>
          <a:bodyPr wrap="none" rtlCol="0">
            <a:spAutoFit/>
          </a:bodyPr>
          <a:lstStyle/>
          <a:p>
            <a:r>
              <a:rPr lang="en-US" dirty="0"/>
              <a:t>ciphertext</a:t>
            </a:r>
          </a:p>
        </p:txBody>
      </p:sp>
      <p:pic>
        <p:nvPicPr>
          <p:cNvPr id="14" name="Picture 13" descr="Text, letter&#10;&#10;Description automatically generated">
            <a:extLst>
              <a:ext uri="{FF2B5EF4-FFF2-40B4-BE49-F238E27FC236}">
                <a16:creationId xmlns:a16="http://schemas.microsoft.com/office/drawing/2014/main" id="{2A84E94A-C3EF-9847-8774-0B480FD302B8}"/>
              </a:ext>
            </a:extLst>
          </p:cNvPr>
          <p:cNvPicPr>
            <a:picLocks noChangeAspect="1"/>
          </p:cNvPicPr>
          <p:nvPr/>
        </p:nvPicPr>
        <p:blipFill>
          <a:blip r:embed="rId5"/>
          <a:stretch>
            <a:fillRect/>
          </a:stretch>
        </p:blipFill>
        <p:spPr>
          <a:xfrm>
            <a:off x="1906090" y="5551881"/>
            <a:ext cx="1149493" cy="1075267"/>
          </a:xfrm>
          <a:prstGeom prst="rect">
            <a:avLst/>
          </a:prstGeom>
        </p:spPr>
      </p:pic>
      <p:sp>
        <p:nvSpPr>
          <p:cNvPr id="15" name="TextBox 14">
            <a:extLst>
              <a:ext uri="{FF2B5EF4-FFF2-40B4-BE49-F238E27FC236}">
                <a16:creationId xmlns:a16="http://schemas.microsoft.com/office/drawing/2014/main" id="{29241047-8DB4-844A-9A3F-902B825A86BB}"/>
              </a:ext>
            </a:extLst>
          </p:cNvPr>
          <p:cNvSpPr txBox="1"/>
          <p:nvPr/>
        </p:nvSpPr>
        <p:spPr>
          <a:xfrm>
            <a:off x="880534" y="6089514"/>
            <a:ext cx="1006045" cy="369332"/>
          </a:xfrm>
          <a:prstGeom prst="rect">
            <a:avLst/>
          </a:prstGeom>
          <a:noFill/>
        </p:spPr>
        <p:txBody>
          <a:bodyPr wrap="none" rtlCol="0">
            <a:spAutoFit/>
          </a:bodyPr>
          <a:lstStyle/>
          <a:p>
            <a:r>
              <a:rPr lang="en-US" dirty="0"/>
              <a:t>plaintext</a:t>
            </a:r>
          </a:p>
        </p:txBody>
      </p:sp>
      <p:cxnSp>
        <p:nvCxnSpPr>
          <p:cNvPr id="19" name="Straight Arrow Connector 18">
            <a:extLst>
              <a:ext uri="{FF2B5EF4-FFF2-40B4-BE49-F238E27FC236}">
                <a16:creationId xmlns:a16="http://schemas.microsoft.com/office/drawing/2014/main" id="{DD82B0CF-B9C7-A04C-BCBD-9F6C200EDCD7}"/>
              </a:ext>
            </a:extLst>
          </p:cNvPr>
          <p:cNvCxnSpPr/>
          <p:nvPr/>
        </p:nvCxnSpPr>
        <p:spPr>
          <a:xfrm flipV="1">
            <a:off x="3251201" y="5276592"/>
            <a:ext cx="3066197" cy="8129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D5D6B5-DE4B-7C44-85A0-E2D97D8A8833}"/>
              </a:ext>
            </a:extLst>
          </p:cNvPr>
          <p:cNvSpPr txBox="1"/>
          <p:nvPr/>
        </p:nvSpPr>
        <p:spPr>
          <a:xfrm>
            <a:off x="4211818" y="5830302"/>
            <a:ext cx="1006366" cy="369332"/>
          </a:xfrm>
          <a:prstGeom prst="rect">
            <a:avLst/>
          </a:prstGeom>
          <a:noFill/>
        </p:spPr>
        <p:txBody>
          <a:bodyPr wrap="none" rtlCol="0">
            <a:spAutoFit/>
          </a:bodyPr>
          <a:lstStyle/>
          <a:p>
            <a:r>
              <a:rPr lang="en-US" dirty="0"/>
              <a:t>diffusion</a:t>
            </a:r>
          </a:p>
        </p:txBody>
      </p:sp>
      <p:pic>
        <p:nvPicPr>
          <p:cNvPr id="22" name="Picture 21" descr="A picture containing text, silhouette, night sky&#10;&#10;Description automatically generated">
            <a:extLst>
              <a:ext uri="{FF2B5EF4-FFF2-40B4-BE49-F238E27FC236}">
                <a16:creationId xmlns:a16="http://schemas.microsoft.com/office/drawing/2014/main" id="{96C6A193-8AE1-B549-A424-25DD214AC564}"/>
              </a:ext>
            </a:extLst>
          </p:cNvPr>
          <p:cNvPicPr>
            <a:picLocks noChangeAspect="1"/>
          </p:cNvPicPr>
          <p:nvPr/>
        </p:nvPicPr>
        <p:blipFill>
          <a:blip r:embed="rId6"/>
          <a:stretch>
            <a:fillRect/>
          </a:stretch>
        </p:blipFill>
        <p:spPr>
          <a:xfrm>
            <a:off x="9024461" y="4503250"/>
            <a:ext cx="1495614" cy="1546684"/>
          </a:xfrm>
          <a:prstGeom prst="rect">
            <a:avLst/>
          </a:prstGeom>
        </p:spPr>
      </p:pic>
    </p:spTree>
    <p:extLst>
      <p:ext uri="{BB962C8B-B14F-4D97-AF65-F5344CB8AC3E}">
        <p14:creationId xmlns:p14="http://schemas.microsoft.com/office/powerpoint/2010/main" val="3623015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BA8D-C0C1-FB40-851A-26A3E8A7FD66}"/>
              </a:ext>
            </a:extLst>
          </p:cNvPr>
          <p:cNvSpPr>
            <a:spLocks noGrp="1"/>
          </p:cNvSpPr>
          <p:nvPr>
            <p:ph type="title"/>
          </p:nvPr>
        </p:nvSpPr>
        <p:spPr/>
        <p:txBody>
          <a:bodyPr/>
          <a:lstStyle/>
          <a:p>
            <a:r>
              <a:rPr lang="en-US" dirty="0"/>
              <a:t>Ways to achieve</a:t>
            </a:r>
          </a:p>
        </p:txBody>
      </p:sp>
      <p:sp>
        <p:nvSpPr>
          <p:cNvPr id="3" name="Content Placeholder 2">
            <a:extLst>
              <a:ext uri="{FF2B5EF4-FFF2-40B4-BE49-F238E27FC236}">
                <a16:creationId xmlns:a16="http://schemas.microsoft.com/office/drawing/2014/main" id="{5305998D-0F53-F342-A213-E410178882A1}"/>
              </a:ext>
            </a:extLst>
          </p:cNvPr>
          <p:cNvSpPr>
            <a:spLocks noGrp="1"/>
          </p:cNvSpPr>
          <p:nvPr>
            <p:ph idx="1"/>
          </p:nvPr>
        </p:nvSpPr>
        <p:spPr/>
        <p:txBody>
          <a:bodyPr/>
          <a:lstStyle/>
          <a:p>
            <a:r>
              <a:rPr lang="en-US" altLang="en-US" dirty="0"/>
              <a:t>Symmetric Encryption: </a:t>
            </a:r>
          </a:p>
          <a:p>
            <a:pPr lvl="1"/>
            <a:r>
              <a:rPr lang="en-US" altLang="en-US" dirty="0"/>
              <a:t>substitution / transposition / hybrid</a:t>
            </a:r>
          </a:p>
          <a:p>
            <a:r>
              <a:rPr lang="en-US" altLang="en-US" dirty="0"/>
              <a:t>Asymmetric Encryption: </a:t>
            </a:r>
          </a:p>
          <a:p>
            <a:pPr lvl="1"/>
            <a:r>
              <a:rPr lang="en-US" altLang="en-US" dirty="0"/>
              <a:t>Mathematical hardness - problems that are efficient to compute in one direction, but inefficient to reverse by the attacker</a:t>
            </a:r>
          </a:p>
          <a:p>
            <a:pPr lvl="2"/>
            <a:r>
              <a:rPr lang="en-US" dirty="0"/>
              <a:t>Examples: Modular arithmetic, factoring, discrete logarithm problem, Elliptic Logs over Elliptic Curves</a:t>
            </a:r>
          </a:p>
        </p:txBody>
      </p:sp>
    </p:spTree>
    <p:extLst>
      <p:ext uri="{BB962C8B-B14F-4D97-AF65-F5344CB8AC3E}">
        <p14:creationId xmlns:p14="http://schemas.microsoft.com/office/powerpoint/2010/main" val="3896913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D332E-3076-E942-B6D7-1CCC775BD76D}"/>
              </a:ext>
            </a:extLst>
          </p:cNvPr>
          <p:cNvSpPr>
            <a:spLocks noGrp="1"/>
          </p:cNvSpPr>
          <p:nvPr>
            <p:ph type="title"/>
          </p:nvPr>
        </p:nvSpPr>
        <p:spPr/>
        <p:txBody>
          <a:bodyPr/>
          <a:lstStyle/>
          <a:p>
            <a:r>
              <a:rPr lang="en-US" dirty="0"/>
              <a:t>Project</a:t>
            </a:r>
          </a:p>
        </p:txBody>
      </p:sp>
      <p:sp>
        <p:nvSpPr>
          <p:cNvPr id="3" name="Content Placeholder 2">
            <a:extLst>
              <a:ext uri="{FF2B5EF4-FFF2-40B4-BE49-F238E27FC236}">
                <a16:creationId xmlns:a16="http://schemas.microsoft.com/office/drawing/2014/main" id="{450CC65F-6308-7747-BEB9-CB7AEED165C3}"/>
              </a:ext>
            </a:extLst>
          </p:cNvPr>
          <p:cNvSpPr>
            <a:spLocks noGrp="1"/>
          </p:cNvSpPr>
          <p:nvPr>
            <p:ph idx="1"/>
          </p:nvPr>
        </p:nvSpPr>
        <p:spPr>
          <a:xfrm>
            <a:off x="838200" y="1647824"/>
            <a:ext cx="10515600" cy="4879975"/>
          </a:xfrm>
        </p:spPr>
        <p:txBody>
          <a:bodyPr>
            <a:normAutofit/>
          </a:bodyPr>
          <a:lstStyle/>
          <a:p>
            <a:r>
              <a:rPr lang="en-US" sz="2600" dirty="0"/>
              <a:t>TA Name: Lin, Yu</a:t>
            </a:r>
          </a:p>
          <a:p>
            <a:pPr algn="l"/>
            <a:r>
              <a:rPr lang="en-US" sz="2600" dirty="0"/>
              <a:t>Email:  </a:t>
            </a:r>
            <a:r>
              <a:rPr lang="en-US" sz="2600" b="0" i="0" u="none" strike="noStrike" dirty="0">
                <a:solidFill>
                  <a:srgbClr val="3C4043"/>
                </a:solidFill>
                <a:effectLst/>
                <a:hlinkClick r:id="rId2"/>
              </a:rPr>
              <a:t>Yu.Lin@ttu.edu</a:t>
            </a:r>
            <a:endParaRPr lang="en-US" sz="2600" b="0" i="0" u="none" strike="noStrike" dirty="0">
              <a:solidFill>
                <a:srgbClr val="3C4043"/>
              </a:solidFill>
              <a:effectLst/>
            </a:endParaRPr>
          </a:p>
          <a:p>
            <a:pPr algn="l"/>
            <a:r>
              <a:rPr lang="en-US" sz="2600" b="0" i="0" u="none" strike="noStrike" dirty="0">
                <a:solidFill>
                  <a:srgbClr val="111111"/>
                </a:solidFill>
                <a:effectLst/>
              </a:rPr>
              <a:t>Form a group (no submission)</a:t>
            </a:r>
          </a:p>
          <a:p>
            <a:pPr marL="457200" lvl="1" indent="0">
              <a:buNone/>
            </a:pPr>
            <a:r>
              <a:rPr lang="en-US" sz="2600" dirty="0">
                <a:solidFill>
                  <a:srgbClr val="111111"/>
                </a:solidFill>
              </a:rPr>
              <a:t>	</a:t>
            </a:r>
            <a:r>
              <a:rPr lang="en-US" sz="2600" b="0" i="0" u="none" strike="noStrike" dirty="0">
                <a:solidFill>
                  <a:srgbClr val="111111"/>
                </a:solidFill>
                <a:effectLst/>
              </a:rPr>
              <a:t>•The project will be assigned as a group project. Six students will be considered a group for a project. Here is the link to enter your project group member names.</a:t>
            </a:r>
          </a:p>
          <a:p>
            <a:pPr marL="0" indent="0" algn="l">
              <a:buNone/>
            </a:pPr>
            <a:r>
              <a:rPr lang="en-US" sz="2600" b="0" i="0" u="none" strike="noStrike" dirty="0">
                <a:solidFill>
                  <a:srgbClr val="111111"/>
                </a:solidFill>
                <a:effectLst/>
              </a:rPr>
              <a:t>                 </a:t>
            </a:r>
            <a:r>
              <a:rPr lang="en-US" sz="2600" b="0" i="0" u="none" strike="noStrike" dirty="0">
                <a:solidFill>
                  <a:srgbClr val="1D1D1D"/>
                </a:solidFill>
                <a:effectLst/>
                <a:hlinkClick r:id="rId3"/>
              </a:rPr>
              <a:t>FALL 2023 CS5342 PROJECT GROUP NAMES.xlsx</a:t>
            </a:r>
            <a:endParaRPr lang="en-US" sz="2600" b="0" i="0" u="none" strike="noStrike" dirty="0">
              <a:solidFill>
                <a:srgbClr val="111111"/>
              </a:solidFill>
              <a:effectLst/>
            </a:endParaRPr>
          </a:p>
          <a:p>
            <a:pPr marL="457200" lvl="1" indent="0">
              <a:buNone/>
            </a:pPr>
            <a:r>
              <a:rPr lang="en-US" sz="2600" b="0" i="0" u="none" strike="noStrike" dirty="0">
                <a:solidFill>
                  <a:srgbClr val="111111"/>
                </a:solidFill>
                <a:effectLst/>
              </a:rPr>
              <a:t>	•It is recommended that one person in the group fills in the form to avoid multiple entries and submits project files on Blackboard. If you cannot get a group, contact the TA.</a:t>
            </a:r>
          </a:p>
          <a:p>
            <a:pPr algn="l"/>
            <a:r>
              <a:rPr lang="en-US" sz="2600" b="0" i="0" u="none" strike="noStrike" dirty="0">
                <a:solidFill>
                  <a:srgbClr val="111111"/>
                </a:solidFill>
                <a:effectLst/>
              </a:rPr>
              <a:t>Deadline to submit your group members is </a:t>
            </a:r>
            <a:r>
              <a:rPr lang="en-US" sz="2600" b="0" i="0" u="none" strike="noStrike" dirty="0">
                <a:solidFill>
                  <a:srgbClr val="222222"/>
                </a:solidFill>
                <a:effectLst/>
              </a:rPr>
              <a:t>11:59 PM on Sept 8th, 2023</a:t>
            </a:r>
          </a:p>
          <a:p>
            <a:endParaRPr lang="en-US" dirty="0"/>
          </a:p>
        </p:txBody>
      </p:sp>
    </p:spTree>
    <p:extLst>
      <p:ext uri="{BB962C8B-B14F-4D97-AF65-F5344CB8AC3E}">
        <p14:creationId xmlns:p14="http://schemas.microsoft.com/office/powerpoint/2010/main" val="394179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6A39-FD0B-8344-9099-8DB1F109E2D0}"/>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FE39CFFA-1443-884A-9CEE-198919DCD247}"/>
              </a:ext>
            </a:extLst>
          </p:cNvPr>
          <p:cNvSpPr>
            <a:spLocks noGrp="1"/>
          </p:cNvSpPr>
          <p:nvPr>
            <p:ph idx="1"/>
          </p:nvPr>
        </p:nvSpPr>
        <p:spPr/>
        <p:txBody>
          <a:bodyPr/>
          <a:lstStyle/>
          <a:p>
            <a:r>
              <a:rPr lang="en-US" dirty="0"/>
              <a:t>Strong Encryption Algorithm</a:t>
            </a:r>
          </a:p>
          <a:p>
            <a:pPr lvl="1"/>
            <a:r>
              <a:rPr lang="en-US" dirty="0"/>
              <a:t>Confusion</a:t>
            </a:r>
          </a:p>
          <a:p>
            <a:pPr lvl="1"/>
            <a:r>
              <a:rPr lang="en-US" dirty="0"/>
              <a:t>Diffusion</a:t>
            </a:r>
          </a:p>
          <a:p>
            <a:endParaRPr lang="en-US" dirty="0"/>
          </a:p>
        </p:txBody>
      </p:sp>
    </p:spTree>
    <p:extLst>
      <p:ext uri="{BB962C8B-B14F-4D97-AF65-F5344CB8AC3E}">
        <p14:creationId xmlns:p14="http://schemas.microsoft.com/office/powerpoint/2010/main" val="37453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F22F4-F7CB-CD42-8205-F822F42AA6A6}"/>
              </a:ext>
            </a:extLst>
          </p:cNvPr>
          <p:cNvSpPr>
            <a:spLocks noGrp="1"/>
          </p:cNvSpPr>
          <p:nvPr>
            <p:ph type="title"/>
          </p:nvPr>
        </p:nvSpPr>
        <p:spPr/>
        <p:txBody>
          <a:bodyPr/>
          <a:lstStyle/>
          <a:p>
            <a:r>
              <a:rPr lang="en-US" dirty="0"/>
              <a:t>Block cipher</a:t>
            </a:r>
          </a:p>
        </p:txBody>
      </p:sp>
      <p:sp>
        <p:nvSpPr>
          <p:cNvPr id="3" name="Content Placeholder 2">
            <a:extLst>
              <a:ext uri="{FF2B5EF4-FFF2-40B4-BE49-F238E27FC236}">
                <a16:creationId xmlns:a16="http://schemas.microsoft.com/office/drawing/2014/main" id="{F84744FD-B4C5-CB4A-862B-5FCE7CF866EB}"/>
              </a:ext>
            </a:extLst>
          </p:cNvPr>
          <p:cNvSpPr>
            <a:spLocks noGrp="1"/>
          </p:cNvSpPr>
          <p:nvPr>
            <p:ph idx="1"/>
          </p:nvPr>
        </p:nvSpPr>
        <p:spPr/>
        <p:txBody>
          <a:bodyPr/>
          <a:lstStyle/>
          <a:p>
            <a:r>
              <a:rPr lang="en-US" dirty="0"/>
              <a:t>the most commonly used symmetric encryption algorithms</a:t>
            </a:r>
          </a:p>
          <a:p>
            <a:r>
              <a:rPr lang="en-US" dirty="0"/>
              <a:t>input: fixed-size blocks (Typically 64, 128 bit blocks), output: equal size blocks</a:t>
            </a:r>
          </a:p>
          <a:p>
            <a:r>
              <a:rPr lang="en-US" dirty="0"/>
              <a:t>provide secrecy and/or authentication services</a:t>
            </a:r>
          </a:p>
          <a:p>
            <a:r>
              <a:rPr lang="en-US" dirty="0"/>
              <a:t>Data Encryption Standard (DES), triple DES (3DES), and the Advanced Encryption Standard (AES)s</a:t>
            </a:r>
          </a:p>
          <a:p>
            <a:r>
              <a:rPr lang="en-US" dirty="0"/>
              <a:t>Usually employ Feistel structure </a:t>
            </a:r>
            <a:endParaRPr lang="en-US" dirty="0">
              <a:effectLst/>
            </a:endParaRPr>
          </a:p>
          <a:p>
            <a:endParaRPr lang="en-US" dirty="0"/>
          </a:p>
          <a:p>
            <a:endParaRPr lang="en-US" dirty="0"/>
          </a:p>
        </p:txBody>
      </p:sp>
    </p:spTree>
    <p:extLst>
      <p:ext uri="{BB962C8B-B14F-4D97-AF65-F5344CB8AC3E}">
        <p14:creationId xmlns:p14="http://schemas.microsoft.com/office/powerpoint/2010/main" val="2842494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F3BB-D17F-1A43-A643-9F68905E02EF}"/>
              </a:ext>
            </a:extLst>
          </p:cNvPr>
          <p:cNvSpPr>
            <a:spLocks noGrp="1"/>
          </p:cNvSpPr>
          <p:nvPr>
            <p:ph type="title"/>
          </p:nvPr>
        </p:nvSpPr>
        <p:spPr/>
        <p:txBody>
          <a:bodyPr/>
          <a:lstStyle/>
          <a:p>
            <a:r>
              <a:rPr lang="en-US" dirty="0"/>
              <a:t>Feistel Cipher Structure</a:t>
            </a:r>
          </a:p>
        </p:txBody>
      </p:sp>
      <p:sp>
        <p:nvSpPr>
          <p:cNvPr id="3" name="Content Placeholder 2">
            <a:extLst>
              <a:ext uri="{FF2B5EF4-FFF2-40B4-BE49-F238E27FC236}">
                <a16:creationId xmlns:a16="http://schemas.microsoft.com/office/drawing/2014/main" id="{D07CC898-6CE5-EB44-AFB8-D08FC7634864}"/>
              </a:ext>
            </a:extLst>
          </p:cNvPr>
          <p:cNvSpPr>
            <a:spLocks noGrp="1"/>
          </p:cNvSpPr>
          <p:nvPr>
            <p:ph idx="1"/>
          </p:nvPr>
        </p:nvSpPr>
        <p:spPr/>
        <p:txBody>
          <a:bodyPr/>
          <a:lstStyle/>
          <a:p>
            <a:r>
              <a:rPr lang="en-US" altLang="en-US" dirty="0"/>
              <a:t>most symmetric block ciphers are based on a </a:t>
            </a:r>
            <a:r>
              <a:rPr lang="en-US" altLang="en-US" b="1" dirty="0"/>
              <a:t>Feistel Cipher Structure</a:t>
            </a:r>
          </a:p>
          <a:p>
            <a:r>
              <a:rPr lang="en-AU" altLang="en-US" dirty="0"/>
              <a:t>based on the two primitive cryptographic operations</a:t>
            </a:r>
          </a:p>
          <a:p>
            <a:pPr lvl="1"/>
            <a:r>
              <a:rPr lang="en-AU" altLang="en-US" i="1" dirty="0"/>
              <a:t>substitution</a:t>
            </a:r>
            <a:r>
              <a:rPr lang="en-AU" altLang="en-US" dirty="0"/>
              <a:t> (S-box)</a:t>
            </a:r>
          </a:p>
          <a:p>
            <a:pPr lvl="1"/>
            <a:r>
              <a:rPr lang="en-AU" altLang="en-US" i="1" dirty="0"/>
              <a:t>permutation </a:t>
            </a:r>
            <a:r>
              <a:rPr lang="en-AU" altLang="en-US" dirty="0"/>
              <a:t>(P-box)</a:t>
            </a:r>
            <a:endParaRPr lang="en-US" altLang="en-US" dirty="0"/>
          </a:p>
          <a:p>
            <a:r>
              <a:rPr lang="en-AU" altLang="en-US" dirty="0"/>
              <a:t>provide </a:t>
            </a:r>
            <a:r>
              <a:rPr lang="en-AU" altLang="en-US" i="1" dirty="0"/>
              <a:t>confusion</a:t>
            </a:r>
            <a:r>
              <a:rPr lang="en-AU" altLang="en-US" dirty="0"/>
              <a:t> and </a:t>
            </a:r>
            <a:r>
              <a:rPr lang="en-AU" altLang="en-US" i="1" dirty="0"/>
              <a:t>diffusion</a:t>
            </a:r>
            <a:r>
              <a:rPr lang="en-AU" altLang="en-US" dirty="0"/>
              <a:t> of message </a:t>
            </a:r>
          </a:p>
        </p:txBody>
      </p:sp>
    </p:spTree>
    <p:extLst>
      <p:ext uri="{BB962C8B-B14F-4D97-AF65-F5344CB8AC3E}">
        <p14:creationId xmlns:p14="http://schemas.microsoft.com/office/powerpoint/2010/main" val="3924414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A45FB-7FFC-9F47-92D4-F42C2796B1E2}"/>
              </a:ext>
            </a:extLst>
          </p:cNvPr>
          <p:cNvSpPr>
            <a:spLocks noGrp="1"/>
          </p:cNvSpPr>
          <p:nvPr>
            <p:ph type="title"/>
          </p:nvPr>
        </p:nvSpPr>
        <p:spPr/>
        <p:txBody>
          <a:bodyPr/>
          <a:lstStyle/>
          <a:p>
            <a:r>
              <a:rPr lang="en-US" dirty="0"/>
              <a:t>Feistel Cipher Structure</a:t>
            </a:r>
          </a:p>
        </p:txBody>
      </p:sp>
      <p:sp>
        <p:nvSpPr>
          <p:cNvPr id="3" name="Content Placeholder 2">
            <a:extLst>
              <a:ext uri="{FF2B5EF4-FFF2-40B4-BE49-F238E27FC236}">
                <a16:creationId xmlns:a16="http://schemas.microsoft.com/office/drawing/2014/main" id="{EEE3D432-9F04-3D4C-8121-41B8A9EF935D}"/>
              </a:ext>
            </a:extLst>
          </p:cNvPr>
          <p:cNvSpPr>
            <a:spLocks noGrp="1"/>
          </p:cNvSpPr>
          <p:nvPr>
            <p:ph idx="1"/>
          </p:nvPr>
        </p:nvSpPr>
        <p:spPr/>
        <p:txBody>
          <a:bodyPr/>
          <a:lstStyle/>
          <a:p>
            <a:r>
              <a:rPr lang="en-AU" altLang="en-US" dirty="0"/>
              <a:t>Horst Feistel devised the </a:t>
            </a:r>
            <a:r>
              <a:rPr lang="en-AU" altLang="en-US" b="1" dirty="0" err="1"/>
              <a:t>feistel</a:t>
            </a:r>
            <a:r>
              <a:rPr lang="en-AU" altLang="en-US" b="1" dirty="0"/>
              <a:t> cipher </a:t>
            </a:r>
            <a:r>
              <a:rPr lang="en-AU" altLang="en-US" dirty="0"/>
              <a:t>in the 1973</a:t>
            </a:r>
          </a:p>
          <a:p>
            <a:pPr lvl="1"/>
            <a:r>
              <a:rPr lang="en-US" altLang="en-US" dirty="0"/>
              <a:t>based on concept of invertible product cipher</a:t>
            </a:r>
            <a:endParaRPr lang="en-AU" altLang="en-US" dirty="0"/>
          </a:p>
          <a:p>
            <a:r>
              <a:rPr lang="en-AU" altLang="en-US" dirty="0"/>
              <a:t>partitions input block into two halves</a:t>
            </a:r>
          </a:p>
          <a:p>
            <a:pPr lvl="1"/>
            <a:r>
              <a:rPr lang="en-US" altLang="en-US" dirty="0"/>
              <a:t>process through multiple rounds which</a:t>
            </a:r>
          </a:p>
          <a:p>
            <a:pPr lvl="2"/>
            <a:r>
              <a:rPr lang="en-US" altLang="en-US" dirty="0"/>
              <a:t>perform a substitution on left data half</a:t>
            </a:r>
            <a:endParaRPr lang="en-AU" altLang="en-US" dirty="0"/>
          </a:p>
          <a:p>
            <a:pPr lvl="2"/>
            <a:r>
              <a:rPr lang="en-AU" altLang="en-US" dirty="0"/>
              <a:t>based on round function of right half &amp; subkey</a:t>
            </a:r>
          </a:p>
          <a:p>
            <a:pPr lvl="2"/>
            <a:r>
              <a:rPr lang="en-AU" altLang="en-US" dirty="0"/>
              <a:t>then have permutation swapping halves</a:t>
            </a:r>
            <a:endParaRPr lang="en-US" dirty="0"/>
          </a:p>
          <a:p>
            <a:r>
              <a:rPr lang="en-AU" altLang="en-US" dirty="0"/>
              <a:t>implements Shannon’s substitution-permutation network concept</a:t>
            </a:r>
          </a:p>
          <a:p>
            <a:endParaRPr lang="en-US" dirty="0"/>
          </a:p>
        </p:txBody>
      </p:sp>
    </p:spTree>
    <p:extLst>
      <p:ext uri="{BB962C8B-B14F-4D97-AF65-F5344CB8AC3E}">
        <p14:creationId xmlns:p14="http://schemas.microsoft.com/office/powerpoint/2010/main" val="1375896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82984-2E1B-AE43-90D5-E9DDC7202C60}"/>
              </a:ext>
            </a:extLst>
          </p:cNvPr>
          <p:cNvSpPr>
            <a:spLocks noGrp="1"/>
          </p:cNvSpPr>
          <p:nvPr>
            <p:ph type="title"/>
          </p:nvPr>
        </p:nvSpPr>
        <p:spPr/>
        <p:txBody>
          <a:bodyPr/>
          <a:lstStyle/>
          <a:p>
            <a:r>
              <a:rPr lang="en-US"/>
              <a:t>Feistel Encryption and Decryption </a:t>
            </a:r>
            <a:br>
              <a:rPr lang="en-US"/>
            </a:br>
            <a:endParaRPr lang="en-US" dirty="0"/>
          </a:p>
        </p:txBody>
      </p:sp>
      <p:pic>
        <p:nvPicPr>
          <p:cNvPr id="10" name="Picture 9" descr="Diagram&#10;&#10;Description automatically generated">
            <a:extLst>
              <a:ext uri="{FF2B5EF4-FFF2-40B4-BE49-F238E27FC236}">
                <a16:creationId xmlns:a16="http://schemas.microsoft.com/office/drawing/2014/main" id="{36B5D8E0-A4F5-2D47-B20B-D5CD4259917A}"/>
              </a:ext>
            </a:extLst>
          </p:cNvPr>
          <p:cNvPicPr>
            <a:picLocks noChangeAspect="1"/>
          </p:cNvPicPr>
          <p:nvPr/>
        </p:nvPicPr>
        <p:blipFill>
          <a:blip r:embed="rId2"/>
          <a:stretch>
            <a:fillRect/>
          </a:stretch>
        </p:blipFill>
        <p:spPr>
          <a:xfrm>
            <a:off x="8181296" y="2259934"/>
            <a:ext cx="3592733" cy="3782538"/>
          </a:xfrm>
          <a:prstGeom prst="rect">
            <a:avLst/>
          </a:prstGeom>
        </p:spPr>
      </p:pic>
      <p:pic>
        <p:nvPicPr>
          <p:cNvPr id="4" name="Picture 3" descr="A diagram of a diagram&#10;&#10;Description automatically generated with medium confidence">
            <a:extLst>
              <a:ext uri="{FF2B5EF4-FFF2-40B4-BE49-F238E27FC236}">
                <a16:creationId xmlns:a16="http://schemas.microsoft.com/office/drawing/2014/main" id="{589EE73D-B056-CA4C-9897-56FB5E8DBC9B}"/>
              </a:ext>
            </a:extLst>
          </p:cNvPr>
          <p:cNvPicPr>
            <a:picLocks noChangeAspect="1"/>
          </p:cNvPicPr>
          <p:nvPr/>
        </p:nvPicPr>
        <p:blipFill>
          <a:blip r:embed="rId3"/>
          <a:stretch>
            <a:fillRect/>
          </a:stretch>
        </p:blipFill>
        <p:spPr>
          <a:xfrm>
            <a:off x="417971" y="1027906"/>
            <a:ext cx="4692514" cy="5727700"/>
          </a:xfrm>
          <a:prstGeom prst="rect">
            <a:avLst/>
          </a:prstGeom>
        </p:spPr>
      </p:pic>
      <p:pic>
        <p:nvPicPr>
          <p:cNvPr id="11" name="Picture 10" descr="A close-up of a math formula&#10;&#10;Description automatically generated">
            <a:extLst>
              <a:ext uri="{FF2B5EF4-FFF2-40B4-BE49-F238E27FC236}">
                <a16:creationId xmlns:a16="http://schemas.microsoft.com/office/drawing/2014/main" id="{A6118FD0-2C0F-524E-9607-6371CD9FFC07}"/>
              </a:ext>
            </a:extLst>
          </p:cNvPr>
          <p:cNvPicPr>
            <a:picLocks noChangeAspect="1"/>
          </p:cNvPicPr>
          <p:nvPr/>
        </p:nvPicPr>
        <p:blipFill>
          <a:blip r:embed="rId4"/>
          <a:stretch>
            <a:fillRect/>
          </a:stretch>
        </p:blipFill>
        <p:spPr>
          <a:xfrm>
            <a:off x="5266082" y="1479567"/>
            <a:ext cx="2654300" cy="1117600"/>
          </a:xfrm>
          <a:prstGeom prst="rect">
            <a:avLst/>
          </a:prstGeom>
        </p:spPr>
      </p:pic>
    </p:spTree>
    <p:extLst>
      <p:ext uri="{BB962C8B-B14F-4D97-AF65-F5344CB8AC3E}">
        <p14:creationId xmlns:p14="http://schemas.microsoft.com/office/powerpoint/2010/main" val="1704250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2FF1-D3BE-7548-88C4-BD35B61CF370}"/>
              </a:ext>
            </a:extLst>
          </p:cNvPr>
          <p:cNvSpPr>
            <a:spLocks noGrp="1"/>
          </p:cNvSpPr>
          <p:nvPr>
            <p:ph type="title"/>
          </p:nvPr>
        </p:nvSpPr>
        <p:spPr/>
        <p:txBody>
          <a:bodyPr/>
          <a:lstStyle/>
          <a:p>
            <a:r>
              <a:rPr lang="en-US" dirty="0"/>
              <a:t>DES encryption</a:t>
            </a:r>
          </a:p>
        </p:txBody>
      </p:sp>
      <p:pic>
        <p:nvPicPr>
          <p:cNvPr id="4" name="Content Placeholder 3">
            <a:extLst>
              <a:ext uri="{FF2B5EF4-FFF2-40B4-BE49-F238E27FC236}">
                <a16:creationId xmlns:a16="http://schemas.microsoft.com/office/drawing/2014/main" id="{D4AD7AC9-1E17-204D-8DD0-6FE684A4BB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60487" y="1009936"/>
            <a:ext cx="4648517" cy="5711588"/>
          </a:xfrm>
          <a:noFill/>
        </p:spPr>
      </p:pic>
      <p:sp>
        <p:nvSpPr>
          <p:cNvPr id="3" name="TextBox 2">
            <a:extLst>
              <a:ext uri="{FF2B5EF4-FFF2-40B4-BE49-F238E27FC236}">
                <a16:creationId xmlns:a16="http://schemas.microsoft.com/office/drawing/2014/main" id="{C9284374-26F6-A44C-A997-38615704633C}"/>
              </a:ext>
            </a:extLst>
          </p:cNvPr>
          <p:cNvSpPr txBox="1"/>
          <p:nvPr/>
        </p:nvSpPr>
        <p:spPr>
          <a:xfrm>
            <a:off x="1241946" y="2306472"/>
            <a:ext cx="3070747" cy="646331"/>
          </a:xfrm>
          <a:prstGeom prst="rect">
            <a:avLst/>
          </a:prstGeom>
          <a:noFill/>
        </p:spPr>
        <p:txBody>
          <a:bodyPr wrap="square" rtlCol="0">
            <a:spAutoFit/>
          </a:bodyPr>
          <a:lstStyle/>
          <a:p>
            <a:pPr marL="285750" indent="-285750">
              <a:buFont typeface="Arial" panose="020B0604020202020204" pitchFamily="34" charset="0"/>
              <a:buChar char="•"/>
            </a:pPr>
            <a:r>
              <a:rPr lang="en-US" dirty="0"/>
              <a:t>64 bits plaintext</a:t>
            </a:r>
          </a:p>
          <a:p>
            <a:pPr marL="285750" indent="-285750">
              <a:buFont typeface="Arial" panose="020B0604020202020204" pitchFamily="34" charset="0"/>
              <a:buChar char="•"/>
            </a:pPr>
            <a:r>
              <a:rPr lang="en-US" dirty="0"/>
              <a:t>56 bits effective</a:t>
            </a:r>
            <a:r>
              <a:rPr lang="zh-CN" altLang="en-US" dirty="0"/>
              <a:t> </a:t>
            </a:r>
            <a:r>
              <a:rPr lang="en-US" dirty="0"/>
              <a:t>key length</a:t>
            </a:r>
          </a:p>
        </p:txBody>
      </p:sp>
    </p:spTree>
    <p:extLst>
      <p:ext uri="{BB962C8B-B14F-4D97-AF65-F5344CB8AC3E}">
        <p14:creationId xmlns:p14="http://schemas.microsoft.com/office/powerpoint/2010/main" val="805467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66CC-51C3-7849-BB43-3774C9D6A8A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DEF0FB1-E5C7-6643-BE03-D84C507B2C65}"/>
              </a:ext>
            </a:extLst>
          </p:cNvPr>
          <p:cNvSpPr>
            <a:spLocks noGrp="1"/>
          </p:cNvSpPr>
          <p:nvPr>
            <p:ph idx="1"/>
          </p:nvPr>
        </p:nvSpPr>
        <p:spPr/>
        <p:txBody>
          <a:bodyPr/>
          <a:lstStyle/>
          <a:p>
            <a:r>
              <a:rPr lang="en-US" dirty="0"/>
              <a:t>AES</a:t>
            </a:r>
          </a:p>
          <a:p>
            <a:r>
              <a:rPr lang="en-US" dirty="0"/>
              <a:t>Random number</a:t>
            </a:r>
          </a:p>
        </p:txBody>
      </p:sp>
    </p:spTree>
    <p:extLst>
      <p:ext uri="{BB962C8B-B14F-4D97-AF65-F5344CB8AC3E}">
        <p14:creationId xmlns:p14="http://schemas.microsoft.com/office/powerpoint/2010/main" val="135241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CE95-778A-4B44-924E-F0331170E9CE}"/>
              </a:ext>
            </a:extLst>
          </p:cNvPr>
          <p:cNvSpPr>
            <a:spLocks noGrp="1"/>
          </p:cNvSpPr>
          <p:nvPr>
            <p:ph type="title"/>
          </p:nvPr>
        </p:nvSpPr>
        <p:spPr/>
        <p:txBody>
          <a:bodyPr/>
          <a:lstStyle/>
          <a:p>
            <a:r>
              <a:rPr lang="en-US" dirty="0"/>
              <a:t>Challenges to achieve a secure system</a:t>
            </a:r>
          </a:p>
        </p:txBody>
      </p:sp>
      <p:sp>
        <p:nvSpPr>
          <p:cNvPr id="3" name="Content Placeholder 2">
            <a:extLst>
              <a:ext uri="{FF2B5EF4-FFF2-40B4-BE49-F238E27FC236}">
                <a16:creationId xmlns:a16="http://schemas.microsoft.com/office/drawing/2014/main" id="{703DBE92-6B86-F345-8994-16A7FA59B95C}"/>
              </a:ext>
            </a:extLst>
          </p:cNvPr>
          <p:cNvSpPr>
            <a:spLocks noGrp="1"/>
          </p:cNvSpPr>
          <p:nvPr>
            <p:ph idx="1"/>
          </p:nvPr>
        </p:nvSpPr>
        <p:spPr/>
        <p:txBody>
          <a:bodyPr>
            <a:normAutofit lnSpcReduction="10000"/>
          </a:bodyPr>
          <a:lstStyle/>
          <a:p>
            <a:r>
              <a:rPr lang="en-US" dirty="0"/>
              <a:t>The mechanisms used to meet those requirements can be quite </a:t>
            </a:r>
            <a:r>
              <a:rPr lang="en-US" dirty="0">
                <a:solidFill>
                  <a:srgbClr val="FF0000"/>
                </a:solidFill>
              </a:rPr>
              <a:t>complex</a:t>
            </a:r>
            <a:r>
              <a:rPr lang="en-US" dirty="0"/>
              <a:t>, and understanding them may evolve rather </a:t>
            </a:r>
            <a:r>
              <a:rPr lang="en-US" dirty="0">
                <a:solidFill>
                  <a:srgbClr val="FF0000"/>
                </a:solidFill>
              </a:rPr>
              <a:t>subtle</a:t>
            </a:r>
            <a:r>
              <a:rPr lang="en-US" dirty="0"/>
              <a:t> reasoning</a:t>
            </a:r>
          </a:p>
          <a:p>
            <a:r>
              <a:rPr lang="en-US" dirty="0"/>
              <a:t> When developing security mechanisms, must always consider </a:t>
            </a:r>
            <a:r>
              <a:rPr lang="en-US" dirty="0">
                <a:solidFill>
                  <a:srgbClr val="FF0000"/>
                </a:solidFill>
              </a:rPr>
              <a:t>potential attacks</a:t>
            </a:r>
          </a:p>
          <a:p>
            <a:r>
              <a:rPr lang="en-US" dirty="0"/>
              <a:t>Sometimes, security mechanisms are </a:t>
            </a:r>
            <a:r>
              <a:rPr lang="en-US" dirty="0">
                <a:solidFill>
                  <a:srgbClr val="FF0000"/>
                </a:solidFill>
              </a:rPr>
              <a:t>counterintuitive</a:t>
            </a:r>
          </a:p>
          <a:p>
            <a:r>
              <a:rPr lang="en-US" dirty="0">
                <a:solidFill>
                  <a:srgbClr val="FF0000"/>
                </a:solidFill>
              </a:rPr>
              <a:t>Where</a:t>
            </a:r>
            <a:r>
              <a:rPr lang="en-US" dirty="0"/>
              <a:t> to use them?</a:t>
            </a:r>
          </a:p>
          <a:p>
            <a:r>
              <a:rPr lang="en-US" dirty="0"/>
              <a:t>Involve </a:t>
            </a:r>
            <a:r>
              <a:rPr lang="en-US" dirty="0">
                <a:solidFill>
                  <a:srgbClr val="FF0000"/>
                </a:solidFill>
              </a:rPr>
              <a:t>more</a:t>
            </a:r>
            <a:r>
              <a:rPr lang="en-US" dirty="0"/>
              <a:t> than a particular algorithm or protocol</a:t>
            </a:r>
          </a:p>
          <a:p>
            <a:r>
              <a:rPr lang="en-US" dirty="0">
                <a:solidFill>
                  <a:srgbClr val="FF0000"/>
                </a:solidFill>
              </a:rPr>
              <a:t>No agreement </a:t>
            </a:r>
            <a:r>
              <a:rPr lang="en-US" dirty="0"/>
              <a:t>on security for complex and heterogeneous systems i.e. trusts on data in different countries</a:t>
            </a:r>
          </a:p>
          <a:p>
            <a:r>
              <a:rPr lang="en-US" dirty="0"/>
              <a:t>etc. </a:t>
            </a:r>
          </a:p>
        </p:txBody>
      </p:sp>
    </p:spTree>
    <p:extLst>
      <p:ext uri="{BB962C8B-B14F-4D97-AF65-F5344CB8AC3E}">
        <p14:creationId xmlns:p14="http://schemas.microsoft.com/office/powerpoint/2010/main" val="3009453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A247-4666-204C-8CF1-7C3B89DC68EE}"/>
              </a:ext>
            </a:extLst>
          </p:cNvPr>
          <p:cNvSpPr>
            <a:spLocks noGrp="1"/>
          </p:cNvSpPr>
          <p:nvPr>
            <p:ph type="title"/>
          </p:nvPr>
        </p:nvSpPr>
        <p:spPr/>
        <p:txBody>
          <a:bodyPr/>
          <a:lstStyle/>
          <a:p>
            <a:r>
              <a:rPr lang="en-US" dirty="0"/>
              <a:t>Rijndael</a:t>
            </a:r>
          </a:p>
        </p:txBody>
      </p:sp>
      <p:sp>
        <p:nvSpPr>
          <p:cNvPr id="3" name="Content Placeholder 2">
            <a:extLst>
              <a:ext uri="{FF2B5EF4-FFF2-40B4-BE49-F238E27FC236}">
                <a16:creationId xmlns:a16="http://schemas.microsoft.com/office/drawing/2014/main" id="{25244528-A8E7-1A4C-8101-72989DCE5B36}"/>
              </a:ext>
            </a:extLst>
          </p:cNvPr>
          <p:cNvSpPr>
            <a:spLocks noGrp="1"/>
          </p:cNvSpPr>
          <p:nvPr>
            <p:ph idx="1"/>
          </p:nvPr>
        </p:nvSpPr>
        <p:spPr/>
        <p:txBody>
          <a:bodyPr>
            <a:normAutofit/>
          </a:bodyPr>
          <a:lstStyle/>
          <a:p>
            <a:r>
              <a:rPr lang="en-US" altLang="en-US" dirty="0"/>
              <a:t>processes data as </a:t>
            </a:r>
            <a:r>
              <a:rPr lang="en-AU" altLang="en-US" dirty="0"/>
              <a:t>4 groups of 4 bytes (state) = 128 bits</a:t>
            </a:r>
          </a:p>
          <a:p>
            <a:r>
              <a:rPr lang="en-AU" altLang="en-US" dirty="0"/>
              <a:t>has 10/12/14 rounds in which state undergoes: </a:t>
            </a:r>
          </a:p>
          <a:p>
            <a:pPr lvl="1"/>
            <a:r>
              <a:rPr lang="en-AU" altLang="en-US" dirty="0"/>
              <a:t>byte substitution (1 S-box used on every byte) </a:t>
            </a:r>
          </a:p>
          <a:p>
            <a:pPr lvl="1"/>
            <a:r>
              <a:rPr lang="en-AU" altLang="en-US" dirty="0"/>
              <a:t>shift rows (permute bytes row by row) </a:t>
            </a:r>
          </a:p>
          <a:p>
            <a:pPr lvl="1"/>
            <a:r>
              <a:rPr lang="en-AU" altLang="en-US" dirty="0"/>
              <a:t>mix columns (alter each byte in a column as a function of all of the bytes in the column) </a:t>
            </a:r>
          </a:p>
          <a:p>
            <a:pPr lvl="1"/>
            <a:r>
              <a:rPr lang="en-AU" altLang="en-US" dirty="0"/>
              <a:t>add round key (XOR state with key material) </a:t>
            </a:r>
          </a:p>
          <a:p>
            <a:r>
              <a:rPr lang="en-AU" altLang="en-US" dirty="0"/>
              <a:t>128-bit keys – 10 rounds, 192-bit keys – 12 rounds, 256-bit keys – 14 rounds</a:t>
            </a:r>
          </a:p>
        </p:txBody>
      </p:sp>
      <p:pic>
        <p:nvPicPr>
          <p:cNvPr id="5" name="Picture 4" descr="Diagram, schematic&#10;&#10;Description automatically generated">
            <a:extLst>
              <a:ext uri="{FF2B5EF4-FFF2-40B4-BE49-F238E27FC236}">
                <a16:creationId xmlns:a16="http://schemas.microsoft.com/office/drawing/2014/main" id="{3AD71636-6D1E-1A4D-B101-0BB0FA89F917}"/>
              </a:ext>
            </a:extLst>
          </p:cNvPr>
          <p:cNvPicPr>
            <a:picLocks noChangeAspect="1"/>
          </p:cNvPicPr>
          <p:nvPr/>
        </p:nvPicPr>
        <p:blipFill>
          <a:blip r:embed="rId3"/>
          <a:stretch>
            <a:fillRect/>
          </a:stretch>
        </p:blipFill>
        <p:spPr>
          <a:xfrm>
            <a:off x="9034272" y="142902"/>
            <a:ext cx="2588768" cy="3485664"/>
          </a:xfrm>
          <a:prstGeom prst="rect">
            <a:avLst/>
          </a:prstGeom>
        </p:spPr>
      </p:pic>
    </p:spTree>
    <p:extLst>
      <p:ext uri="{BB962C8B-B14F-4D97-AF65-F5344CB8AC3E}">
        <p14:creationId xmlns:p14="http://schemas.microsoft.com/office/powerpoint/2010/main" val="1063982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309F-E6C7-D04F-84F2-D26114D3AD17}"/>
              </a:ext>
            </a:extLst>
          </p:cNvPr>
          <p:cNvSpPr>
            <a:spLocks noGrp="1"/>
          </p:cNvSpPr>
          <p:nvPr>
            <p:ph type="title"/>
          </p:nvPr>
        </p:nvSpPr>
        <p:spPr/>
        <p:txBody>
          <a:bodyPr/>
          <a:lstStyle/>
          <a:p>
            <a:r>
              <a:rPr lang="en-US" dirty="0"/>
              <a:t>AES Encryption and Decryption</a:t>
            </a:r>
          </a:p>
        </p:txBody>
      </p:sp>
      <p:pic>
        <p:nvPicPr>
          <p:cNvPr id="5" name="Content Placeholder 4" descr="Diagram&#10;&#10;Description automatically generated">
            <a:extLst>
              <a:ext uri="{FF2B5EF4-FFF2-40B4-BE49-F238E27FC236}">
                <a16:creationId xmlns:a16="http://schemas.microsoft.com/office/drawing/2014/main" id="{765CF08E-88AD-8F42-9BF4-B39752EE956A}"/>
              </a:ext>
            </a:extLst>
          </p:cNvPr>
          <p:cNvPicPr>
            <a:picLocks noGrp="1" noChangeAspect="1"/>
          </p:cNvPicPr>
          <p:nvPr>
            <p:ph idx="1"/>
          </p:nvPr>
        </p:nvPicPr>
        <p:blipFill>
          <a:blip r:embed="rId3"/>
          <a:stretch>
            <a:fillRect/>
          </a:stretch>
        </p:blipFill>
        <p:spPr>
          <a:xfrm>
            <a:off x="4074244" y="1254048"/>
            <a:ext cx="4387367" cy="5603952"/>
          </a:xfrm>
        </p:spPr>
      </p:pic>
    </p:spTree>
    <p:extLst>
      <p:ext uri="{BB962C8B-B14F-4D97-AF65-F5344CB8AC3E}">
        <p14:creationId xmlns:p14="http://schemas.microsoft.com/office/powerpoint/2010/main" val="657031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C7ECD-92B7-D54D-B43D-32AD79BD4710}"/>
              </a:ext>
            </a:extLst>
          </p:cNvPr>
          <p:cNvSpPr>
            <a:spLocks noGrp="1"/>
          </p:cNvSpPr>
          <p:nvPr>
            <p:ph type="title"/>
          </p:nvPr>
        </p:nvSpPr>
        <p:spPr>
          <a:xfrm>
            <a:off x="838199" y="272135"/>
            <a:ext cx="10515600" cy="1325563"/>
          </a:xfrm>
        </p:spPr>
        <p:txBody>
          <a:bodyPr/>
          <a:lstStyle/>
          <a:p>
            <a:r>
              <a:rPr lang="en-US" dirty="0"/>
              <a:t>AES encryption round</a:t>
            </a:r>
          </a:p>
        </p:txBody>
      </p:sp>
      <p:pic>
        <p:nvPicPr>
          <p:cNvPr id="5" name="Content Placeholder 4" descr="Diagram&#10;&#10;Description automatically generated">
            <a:extLst>
              <a:ext uri="{FF2B5EF4-FFF2-40B4-BE49-F238E27FC236}">
                <a16:creationId xmlns:a16="http://schemas.microsoft.com/office/drawing/2014/main" id="{DF856606-CBCB-C649-8108-97151DBACE70}"/>
              </a:ext>
            </a:extLst>
          </p:cNvPr>
          <p:cNvPicPr>
            <a:picLocks noGrp="1" noChangeAspect="1"/>
          </p:cNvPicPr>
          <p:nvPr>
            <p:ph idx="1"/>
          </p:nvPr>
        </p:nvPicPr>
        <p:blipFill>
          <a:blip r:embed="rId3"/>
          <a:stretch>
            <a:fillRect/>
          </a:stretch>
        </p:blipFill>
        <p:spPr>
          <a:xfrm rot="5400000">
            <a:off x="3343153" y="454933"/>
            <a:ext cx="5505693" cy="7300442"/>
          </a:xfrm>
        </p:spPr>
      </p:pic>
    </p:spTree>
    <p:extLst>
      <p:ext uri="{BB962C8B-B14F-4D97-AF65-F5344CB8AC3E}">
        <p14:creationId xmlns:p14="http://schemas.microsoft.com/office/powerpoint/2010/main" val="2582716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BA064-A189-A84E-ABBD-A35117125036}"/>
              </a:ext>
            </a:extLst>
          </p:cNvPr>
          <p:cNvSpPr>
            <a:spLocks noGrp="1"/>
          </p:cNvSpPr>
          <p:nvPr>
            <p:ph type="title"/>
          </p:nvPr>
        </p:nvSpPr>
        <p:spPr/>
        <p:txBody>
          <a:bodyPr/>
          <a:lstStyle/>
          <a:p>
            <a:r>
              <a:rPr lang="en-US" dirty="0"/>
              <a:t>AES pros</a:t>
            </a:r>
          </a:p>
        </p:txBody>
      </p:sp>
      <p:sp>
        <p:nvSpPr>
          <p:cNvPr id="3" name="Content Placeholder 2">
            <a:extLst>
              <a:ext uri="{FF2B5EF4-FFF2-40B4-BE49-F238E27FC236}">
                <a16:creationId xmlns:a16="http://schemas.microsoft.com/office/drawing/2014/main" id="{89D36B17-3594-9B45-9FF7-7EA87337C4CE}"/>
              </a:ext>
            </a:extLst>
          </p:cNvPr>
          <p:cNvSpPr>
            <a:spLocks noGrp="1"/>
          </p:cNvSpPr>
          <p:nvPr>
            <p:ph idx="1"/>
          </p:nvPr>
        </p:nvSpPr>
        <p:spPr/>
        <p:txBody>
          <a:bodyPr/>
          <a:lstStyle/>
          <a:p>
            <a:r>
              <a:rPr lang="en-AU" altLang="en-US" dirty="0"/>
              <a:t>Most operations can be combined into XOR and table lookups - hence very fast &amp; efficient</a:t>
            </a:r>
          </a:p>
          <a:p>
            <a:endParaRPr lang="en-US" dirty="0"/>
          </a:p>
        </p:txBody>
      </p:sp>
    </p:spTree>
    <p:extLst>
      <p:ext uri="{BB962C8B-B14F-4D97-AF65-F5344CB8AC3E}">
        <p14:creationId xmlns:p14="http://schemas.microsoft.com/office/powerpoint/2010/main" val="2724671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1F116-DFD2-2B40-B3F7-A75AB4CC9079}"/>
              </a:ext>
            </a:extLst>
          </p:cNvPr>
          <p:cNvSpPr>
            <a:spLocks noGrp="1"/>
          </p:cNvSpPr>
          <p:nvPr>
            <p:ph type="title"/>
          </p:nvPr>
        </p:nvSpPr>
        <p:spPr/>
        <p:txBody>
          <a:bodyPr/>
          <a:lstStyle/>
          <a:p>
            <a:r>
              <a:rPr lang="en-US" dirty="0"/>
              <a:t>Take-home Exercises</a:t>
            </a:r>
          </a:p>
        </p:txBody>
      </p:sp>
      <p:sp>
        <p:nvSpPr>
          <p:cNvPr id="3" name="Content Placeholder 2">
            <a:extLst>
              <a:ext uri="{FF2B5EF4-FFF2-40B4-BE49-F238E27FC236}">
                <a16:creationId xmlns:a16="http://schemas.microsoft.com/office/drawing/2014/main" id="{F5C39F2A-B0CE-0044-88B3-0DD435509041}"/>
              </a:ext>
            </a:extLst>
          </p:cNvPr>
          <p:cNvSpPr>
            <a:spLocks noGrp="1"/>
          </p:cNvSpPr>
          <p:nvPr>
            <p:ph idx="1"/>
          </p:nvPr>
        </p:nvSpPr>
        <p:spPr/>
        <p:txBody>
          <a:bodyPr/>
          <a:lstStyle/>
          <a:p>
            <a:r>
              <a:rPr lang="en-US" dirty="0"/>
              <a:t>Find an AES code to encrypt a text (A), then decrypt it and check whether the original text (A) equals the decrypted text (B). Whether A = B?</a:t>
            </a:r>
          </a:p>
          <a:p>
            <a:r>
              <a:rPr lang="en-US" dirty="0"/>
              <a:t>Compare the decryption time with different key lengths, and with DES and 3DES. </a:t>
            </a:r>
          </a:p>
          <a:p>
            <a:pPr lvl="1"/>
            <a:r>
              <a:rPr lang="en-US" dirty="0"/>
              <a:t>Suggestions: find a large A file. Run decryption a couple of times and take the average. </a:t>
            </a:r>
          </a:p>
        </p:txBody>
      </p:sp>
    </p:spTree>
    <p:extLst>
      <p:ext uri="{BB962C8B-B14F-4D97-AF65-F5344CB8AC3E}">
        <p14:creationId xmlns:p14="http://schemas.microsoft.com/office/powerpoint/2010/main" val="2532306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5A43-D12B-44C3-BAAC-0105670F227D}"/>
              </a:ext>
            </a:extLst>
          </p:cNvPr>
          <p:cNvSpPr>
            <a:spLocks noGrp="1"/>
          </p:cNvSpPr>
          <p:nvPr>
            <p:ph type="title"/>
          </p:nvPr>
        </p:nvSpPr>
        <p:spPr/>
        <p:txBody>
          <a:bodyPr/>
          <a:lstStyle/>
          <a:p>
            <a:r>
              <a:rPr lang="en-US" dirty="0"/>
              <a:t>Reading materials</a:t>
            </a:r>
          </a:p>
        </p:txBody>
      </p:sp>
      <p:sp>
        <p:nvSpPr>
          <p:cNvPr id="3" name="Content Placeholder 2">
            <a:extLst>
              <a:ext uri="{FF2B5EF4-FFF2-40B4-BE49-F238E27FC236}">
                <a16:creationId xmlns:a16="http://schemas.microsoft.com/office/drawing/2014/main" id="{ED128982-5159-4105-929B-CD5509E86EF7}"/>
              </a:ext>
            </a:extLst>
          </p:cNvPr>
          <p:cNvSpPr>
            <a:spLocks noGrp="1"/>
          </p:cNvSpPr>
          <p:nvPr>
            <p:ph idx="1"/>
          </p:nvPr>
        </p:nvSpPr>
        <p:spPr/>
        <p:txBody>
          <a:bodyPr/>
          <a:lstStyle/>
          <a:p>
            <a:r>
              <a:rPr lang="en-US" dirty="0">
                <a:hlinkClick r:id="rId3"/>
              </a:rPr>
              <a:t>FIPS 197, Advanced Encryption Standard (AES) (nist.gov)</a:t>
            </a:r>
            <a:endParaRPr lang="en-US" dirty="0"/>
          </a:p>
        </p:txBody>
      </p:sp>
    </p:spTree>
    <p:extLst>
      <p:ext uri="{BB962C8B-B14F-4D97-AF65-F5344CB8AC3E}">
        <p14:creationId xmlns:p14="http://schemas.microsoft.com/office/powerpoint/2010/main" val="341126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72C8-6D81-FC46-9125-00942712CA5F}"/>
              </a:ext>
            </a:extLst>
          </p:cNvPr>
          <p:cNvSpPr>
            <a:spLocks noGrp="1"/>
          </p:cNvSpPr>
          <p:nvPr>
            <p:ph type="title"/>
          </p:nvPr>
        </p:nvSpPr>
        <p:spPr/>
        <p:txBody>
          <a:bodyPr/>
          <a:lstStyle/>
          <a:p>
            <a:r>
              <a:rPr lang="en-US" dirty="0"/>
              <a:t>When to use random numbers?</a:t>
            </a:r>
          </a:p>
        </p:txBody>
      </p:sp>
      <p:sp>
        <p:nvSpPr>
          <p:cNvPr id="3" name="Content Placeholder 2">
            <a:extLst>
              <a:ext uri="{FF2B5EF4-FFF2-40B4-BE49-F238E27FC236}">
                <a16:creationId xmlns:a16="http://schemas.microsoft.com/office/drawing/2014/main" id="{D2E2EF7A-224A-7446-A938-E5D06643A023}"/>
              </a:ext>
            </a:extLst>
          </p:cNvPr>
          <p:cNvSpPr>
            <a:spLocks noGrp="1"/>
          </p:cNvSpPr>
          <p:nvPr>
            <p:ph idx="1"/>
          </p:nvPr>
        </p:nvSpPr>
        <p:spPr/>
        <p:txBody>
          <a:bodyPr>
            <a:normAutofit/>
          </a:bodyPr>
          <a:lstStyle/>
          <a:p>
            <a:r>
              <a:rPr lang="en-US" dirty="0"/>
              <a:t>Generation of a stream key for symmetric stream cipher </a:t>
            </a:r>
          </a:p>
          <a:p>
            <a:r>
              <a:rPr lang="en-US" dirty="0"/>
              <a:t>Generation of keys for public-key algorithms</a:t>
            </a:r>
          </a:p>
          <a:p>
            <a:pPr lvl="1"/>
            <a:r>
              <a:rPr lang="en-US" dirty="0"/>
              <a:t> RSA public-key encryption algorithm (described in Chapter 3)</a:t>
            </a:r>
            <a:endParaRPr lang="en-US" dirty="0">
              <a:effectLst/>
            </a:endParaRPr>
          </a:p>
          <a:p>
            <a:r>
              <a:rPr lang="en-US" dirty="0"/>
              <a:t>Generation of a symmetric key for use as a temporary </a:t>
            </a:r>
            <a:r>
              <a:rPr lang="en-US" b="1" dirty="0"/>
              <a:t>session key</a:t>
            </a:r>
          </a:p>
          <a:p>
            <a:pPr lvl="1"/>
            <a:r>
              <a:rPr lang="en-US" dirty="0"/>
              <a:t>used in a number of networking applications, such as Transport Layer Security (Chapter 5), Wi-Fi (Chapter 6), e-mail security (Chapter 7), and IP security (Chapter 8) </a:t>
            </a:r>
            <a:endParaRPr lang="en-US" dirty="0">
              <a:effectLst/>
            </a:endParaRPr>
          </a:p>
          <a:p>
            <a:r>
              <a:rPr lang="en-US" dirty="0"/>
              <a:t>In a number of key distribution scenarios</a:t>
            </a:r>
          </a:p>
          <a:p>
            <a:pPr lvl="1"/>
            <a:r>
              <a:rPr lang="en-US" dirty="0"/>
              <a:t>Kerberos (Chapter 4)</a:t>
            </a:r>
          </a:p>
        </p:txBody>
      </p:sp>
    </p:spTree>
    <p:extLst>
      <p:ext uri="{BB962C8B-B14F-4D97-AF65-F5344CB8AC3E}">
        <p14:creationId xmlns:p14="http://schemas.microsoft.com/office/powerpoint/2010/main" val="1803615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9518-1F90-4F4F-B79E-1F4A31987D02}"/>
              </a:ext>
            </a:extLst>
          </p:cNvPr>
          <p:cNvSpPr>
            <a:spLocks noGrp="1"/>
          </p:cNvSpPr>
          <p:nvPr>
            <p:ph type="title"/>
          </p:nvPr>
        </p:nvSpPr>
        <p:spPr/>
        <p:txBody>
          <a:bodyPr/>
          <a:lstStyle/>
          <a:p>
            <a:r>
              <a:rPr lang="en-US" dirty="0"/>
              <a:t>Two types of random numbers</a:t>
            </a:r>
          </a:p>
        </p:txBody>
      </p:sp>
      <p:sp>
        <p:nvSpPr>
          <p:cNvPr id="3" name="Content Placeholder 2">
            <a:extLst>
              <a:ext uri="{FF2B5EF4-FFF2-40B4-BE49-F238E27FC236}">
                <a16:creationId xmlns:a16="http://schemas.microsoft.com/office/drawing/2014/main" id="{84926441-6DB9-8A4F-B5EB-4079553D2A38}"/>
              </a:ext>
            </a:extLst>
          </p:cNvPr>
          <p:cNvSpPr>
            <a:spLocks noGrp="1"/>
          </p:cNvSpPr>
          <p:nvPr>
            <p:ph idx="1"/>
          </p:nvPr>
        </p:nvSpPr>
        <p:spPr/>
        <p:txBody>
          <a:bodyPr/>
          <a:lstStyle/>
          <a:p>
            <a:r>
              <a:rPr lang="en-US" dirty="0"/>
              <a:t>True random numbers:</a:t>
            </a:r>
          </a:p>
          <a:p>
            <a:pPr lvl="1"/>
            <a:r>
              <a:rPr lang="en-US" dirty="0"/>
              <a:t>generated in non-deterministic ways. They are not predictable and repeatable</a:t>
            </a:r>
          </a:p>
          <a:p>
            <a:r>
              <a:rPr lang="en-US" dirty="0"/>
              <a:t>Pseudorandom numbers:</a:t>
            </a:r>
          </a:p>
          <a:p>
            <a:pPr lvl="1"/>
            <a:r>
              <a:rPr lang="en-US" dirty="0"/>
              <a:t>appear random, but are obtained in a deterministic, repeatable, and predictable manner</a:t>
            </a:r>
          </a:p>
        </p:txBody>
      </p:sp>
    </p:spTree>
    <p:extLst>
      <p:ext uri="{BB962C8B-B14F-4D97-AF65-F5344CB8AC3E}">
        <p14:creationId xmlns:p14="http://schemas.microsoft.com/office/powerpoint/2010/main" val="2041486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2FE33-C1B6-E44C-B58C-6EB9E19F695D}"/>
              </a:ext>
            </a:extLst>
          </p:cNvPr>
          <p:cNvSpPr>
            <a:spLocks noGrp="1"/>
          </p:cNvSpPr>
          <p:nvPr>
            <p:ph type="title"/>
          </p:nvPr>
        </p:nvSpPr>
        <p:spPr/>
        <p:txBody>
          <a:bodyPr/>
          <a:lstStyle/>
          <a:p>
            <a:r>
              <a:rPr lang="en-US" dirty="0"/>
              <a:t>Properties of Random Numbers</a:t>
            </a:r>
          </a:p>
        </p:txBody>
      </p:sp>
      <p:sp>
        <p:nvSpPr>
          <p:cNvPr id="3" name="Content Placeholder 2">
            <a:extLst>
              <a:ext uri="{FF2B5EF4-FFF2-40B4-BE49-F238E27FC236}">
                <a16:creationId xmlns:a16="http://schemas.microsoft.com/office/drawing/2014/main" id="{B9338D98-499A-0244-9FB2-A5EE238C30EB}"/>
              </a:ext>
            </a:extLst>
          </p:cNvPr>
          <p:cNvSpPr>
            <a:spLocks noGrp="1"/>
          </p:cNvSpPr>
          <p:nvPr>
            <p:ph idx="1"/>
          </p:nvPr>
        </p:nvSpPr>
        <p:spPr/>
        <p:txBody>
          <a:bodyPr/>
          <a:lstStyle/>
          <a:p>
            <a:r>
              <a:rPr lang="en-US" dirty="0"/>
              <a:t>Randomness</a:t>
            </a:r>
          </a:p>
          <a:p>
            <a:pPr lvl="1"/>
            <a:r>
              <a:rPr lang="en-US" dirty="0"/>
              <a:t>Uniformity</a:t>
            </a:r>
          </a:p>
          <a:p>
            <a:pPr lvl="2"/>
            <a:r>
              <a:rPr lang="en-US" dirty="0"/>
              <a:t>distribution of bits in the sequence should be uniform </a:t>
            </a:r>
          </a:p>
          <a:p>
            <a:pPr lvl="1"/>
            <a:r>
              <a:rPr lang="en-US" dirty="0"/>
              <a:t>Independence</a:t>
            </a:r>
          </a:p>
          <a:p>
            <a:pPr lvl="2"/>
            <a:r>
              <a:rPr lang="en-US" dirty="0"/>
              <a:t>no one subsequence in the sequence can be inferred from the others </a:t>
            </a:r>
          </a:p>
          <a:p>
            <a:r>
              <a:rPr lang="en-US" dirty="0"/>
              <a:t>U</a:t>
            </a:r>
            <a:r>
              <a:rPr lang="en-US" dirty="0">
                <a:effectLst/>
              </a:rPr>
              <a:t>npredictable</a:t>
            </a:r>
          </a:p>
          <a:p>
            <a:pPr lvl="1"/>
            <a:r>
              <a:rPr lang="en-US" altLang="en-US" dirty="0"/>
              <a:t>satisfies the "next-bit test“</a:t>
            </a:r>
            <a:endParaRPr lang="en-US" dirty="0"/>
          </a:p>
        </p:txBody>
      </p:sp>
    </p:spTree>
    <p:extLst>
      <p:ext uri="{BB962C8B-B14F-4D97-AF65-F5344CB8AC3E}">
        <p14:creationId xmlns:p14="http://schemas.microsoft.com/office/powerpoint/2010/main" val="269877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3960-4F53-B94F-8382-FCCE5B5E10DA}"/>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6BC6F10D-D168-E942-B30E-58CB93DCA36C}"/>
              </a:ext>
            </a:extLst>
          </p:cNvPr>
          <p:cNvSpPr>
            <a:spLocks noGrp="1"/>
          </p:cNvSpPr>
          <p:nvPr>
            <p:ph idx="1"/>
          </p:nvPr>
        </p:nvSpPr>
        <p:spPr/>
        <p:txBody>
          <a:bodyPr/>
          <a:lstStyle/>
          <a:p>
            <a:r>
              <a:rPr lang="en-US" dirty="0"/>
              <a:t>A measure of uncertainty</a:t>
            </a:r>
          </a:p>
          <a:p>
            <a:pPr lvl="1" fontAlgn="base"/>
            <a:r>
              <a:rPr lang="en-US" dirty="0"/>
              <a:t>In other words, a measure of how unpredictable the outcomes are</a:t>
            </a:r>
          </a:p>
          <a:p>
            <a:pPr lvl="1" fontAlgn="base"/>
            <a:r>
              <a:rPr lang="en-US" dirty="0">
                <a:solidFill>
                  <a:srgbClr val="FF0000"/>
                </a:solidFill>
              </a:rPr>
              <a:t>High entropy</a:t>
            </a:r>
            <a:r>
              <a:rPr lang="en-US" dirty="0"/>
              <a:t> = unpredictable outcomes = desirable in cryptography</a:t>
            </a:r>
          </a:p>
          <a:p>
            <a:pPr lvl="1" fontAlgn="base"/>
            <a:r>
              <a:rPr lang="en-US" dirty="0"/>
              <a:t>The uniform distribution has the highest entropy (every outcome equally likely, e.g. fair coin toss)</a:t>
            </a:r>
          </a:p>
          <a:p>
            <a:pPr lvl="1" fontAlgn="base"/>
            <a:r>
              <a:rPr lang="en-US" dirty="0"/>
              <a:t>Usually measured in bits (so 3 bits of entropy = uniform, random distribution over 8 values)</a:t>
            </a:r>
          </a:p>
          <a:p>
            <a:pPr lvl="1"/>
            <a:endParaRPr lang="en-US" dirty="0"/>
          </a:p>
        </p:txBody>
      </p:sp>
      <p:pic>
        <p:nvPicPr>
          <p:cNvPr id="5" name="Picture 4">
            <a:extLst>
              <a:ext uri="{FF2B5EF4-FFF2-40B4-BE49-F238E27FC236}">
                <a16:creationId xmlns:a16="http://schemas.microsoft.com/office/drawing/2014/main" id="{337F0D72-B6CC-BB42-82C0-28D8695F9019}"/>
              </a:ext>
            </a:extLst>
          </p:cNvPr>
          <p:cNvPicPr>
            <a:picLocks noChangeAspect="1"/>
          </p:cNvPicPr>
          <p:nvPr/>
        </p:nvPicPr>
        <p:blipFill>
          <a:blip r:embed="rId2"/>
          <a:stretch>
            <a:fillRect/>
          </a:stretch>
        </p:blipFill>
        <p:spPr>
          <a:xfrm>
            <a:off x="3987800" y="4889500"/>
            <a:ext cx="2728976" cy="682244"/>
          </a:xfrm>
          <a:prstGeom prst="rect">
            <a:avLst/>
          </a:prstGeom>
        </p:spPr>
      </p:pic>
      <p:sp>
        <p:nvSpPr>
          <p:cNvPr id="6" name="TextBox 5">
            <a:extLst>
              <a:ext uri="{FF2B5EF4-FFF2-40B4-BE49-F238E27FC236}">
                <a16:creationId xmlns:a16="http://schemas.microsoft.com/office/drawing/2014/main" id="{E17B4A48-E3A1-6744-96E3-1C6DFAC669A9}"/>
              </a:ext>
            </a:extLst>
          </p:cNvPr>
          <p:cNvSpPr txBox="1"/>
          <p:nvPr/>
        </p:nvSpPr>
        <p:spPr>
          <a:xfrm>
            <a:off x="3860800" y="5505021"/>
            <a:ext cx="3283784" cy="369332"/>
          </a:xfrm>
          <a:prstGeom prst="rect">
            <a:avLst/>
          </a:prstGeom>
          <a:noFill/>
        </p:spPr>
        <p:txBody>
          <a:bodyPr wrap="none" rtlCol="0">
            <a:spAutoFit/>
          </a:bodyPr>
          <a:lstStyle/>
          <a:p>
            <a:r>
              <a:rPr lang="en-US" dirty="0"/>
              <a:t>Entropy of an information source</a:t>
            </a:r>
          </a:p>
        </p:txBody>
      </p:sp>
      <p:pic>
        <p:nvPicPr>
          <p:cNvPr id="8" name="Picture 7" descr="Chart, line chart&#10;&#10;Description automatically generated">
            <a:extLst>
              <a:ext uri="{FF2B5EF4-FFF2-40B4-BE49-F238E27FC236}">
                <a16:creationId xmlns:a16="http://schemas.microsoft.com/office/drawing/2014/main" id="{A67A969C-F352-C343-BCBF-7446EAF4E0D0}"/>
              </a:ext>
            </a:extLst>
          </p:cNvPr>
          <p:cNvPicPr>
            <a:picLocks noChangeAspect="1"/>
          </p:cNvPicPr>
          <p:nvPr/>
        </p:nvPicPr>
        <p:blipFill>
          <a:blip r:embed="rId3"/>
          <a:stretch>
            <a:fillRect/>
          </a:stretch>
        </p:blipFill>
        <p:spPr>
          <a:xfrm>
            <a:off x="8512592" y="4494022"/>
            <a:ext cx="1473200" cy="1473200"/>
          </a:xfrm>
          <a:prstGeom prst="rect">
            <a:avLst/>
          </a:prstGeom>
        </p:spPr>
      </p:pic>
    </p:spTree>
    <p:extLst>
      <p:ext uri="{BB962C8B-B14F-4D97-AF65-F5344CB8AC3E}">
        <p14:creationId xmlns:p14="http://schemas.microsoft.com/office/powerpoint/2010/main" val="75240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F7C6-FD6D-0448-A6BF-C84DD9F7FF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08F200-3871-4C43-A29F-9E882E3CCD54}"/>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dirty="0"/>
              <a:t>OSI Security Architecture</a:t>
            </a:r>
          </a:p>
        </p:txBody>
      </p:sp>
    </p:spTree>
    <p:extLst>
      <p:ext uri="{BB962C8B-B14F-4D97-AF65-F5344CB8AC3E}">
        <p14:creationId xmlns:p14="http://schemas.microsoft.com/office/powerpoint/2010/main" val="3521799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EB0B-320F-F546-9516-25B2D7853106}"/>
              </a:ext>
            </a:extLst>
          </p:cNvPr>
          <p:cNvSpPr>
            <a:spLocks noGrp="1"/>
          </p:cNvSpPr>
          <p:nvPr>
            <p:ph type="title"/>
          </p:nvPr>
        </p:nvSpPr>
        <p:spPr/>
        <p:txBody>
          <a:bodyPr/>
          <a:lstStyle/>
          <a:p>
            <a:r>
              <a:rPr lang="en-US" dirty="0"/>
              <a:t>True random numbers generators</a:t>
            </a:r>
          </a:p>
        </p:txBody>
      </p:sp>
      <p:sp>
        <p:nvSpPr>
          <p:cNvPr id="3" name="Content Placeholder 2">
            <a:extLst>
              <a:ext uri="{FF2B5EF4-FFF2-40B4-BE49-F238E27FC236}">
                <a16:creationId xmlns:a16="http://schemas.microsoft.com/office/drawing/2014/main" id="{840C8E91-92A8-0B41-B27D-F75547FFF797}"/>
              </a:ext>
            </a:extLst>
          </p:cNvPr>
          <p:cNvSpPr>
            <a:spLocks noGrp="1"/>
          </p:cNvSpPr>
          <p:nvPr>
            <p:ph idx="1"/>
          </p:nvPr>
        </p:nvSpPr>
        <p:spPr/>
        <p:txBody>
          <a:bodyPr/>
          <a:lstStyle/>
          <a:p>
            <a:r>
              <a:rPr lang="en-US" dirty="0"/>
              <a:t>Several sources of randomness – natural sources of randomness</a:t>
            </a:r>
          </a:p>
          <a:p>
            <a:pPr lvl="1"/>
            <a:r>
              <a:rPr lang="en-US" dirty="0"/>
              <a:t>decay times of radioactive materials</a:t>
            </a:r>
          </a:p>
          <a:p>
            <a:pPr lvl="1"/>
            <a:r>
              <a:rPr lang="en-US" dirty="0"/>
              <a:t>electrical noise from a resistor or semiconductor</a:t>
            </a:r>
          </a:p>
          <a:p>
            <a:pPr lvl="1"/>
            <a:r>
              <a:rPr lang="en-US" dirty="0"/>
              <a:t>radio channel or audible noise</a:t>
            </a:r>
          </a:p>
          <a:p>
            <a:pPr lvl="1"/>
            <a:r>
              <a:rPr lang="en-US" dirty="0"/>
              <a:t>keyboard timings</a:t>
            </a:r>
          </a:p>
          <a:p>
            <a:pPr lvl="1"/>
            <a:r>
              <a:rPr lang="en-US" dirty="0"/>
              <a:t>disk electrical activity</a:t>
            </a:r>
          </a:p>
          <a:p>
            <a:pPr lvl="1"/>
            <a:r>
              <a:rPr lang="en-US" dirty="0"/>
              <a:t>mouse movements</a:t>
            </a:r>
          </a:p>
          <a:p>
            <a:pPr lvl="1"/>
            <a:r>
              <a:rPr lang="en-US" dirty="0"/>
              <a:t>Physical unclonable function (PUF)</a:t>
            </a:r>
          </a:p>
          <a:p>
            <a:r>
              <a:rPr lang="en-US" dirty="0"/>
              <a:t>Some are better than others</a:t>
            </a:r>
          </a:p>
        </p:txBody>
      </p:sp>
      <p:pic>
        <p:nvPicPr>
          <p:cNvPr id="5" name="Picture 4" descr="Diagram&#10;&#10;Description automatically generated">
            <a:extLst>
              <a:ext uri="{FF2B5EF4-FFF2-40B4-BE49-F238E27FC236}">
                <a16:creationId xmlns:a16="http://schemas.microsoft.com/office/drawing/2014/main" id="{A0CB19F1-E176-BD40-9654-F2B10CAD6449}"/>
              </a:ext>
            </a:extLst>
          </p:cNvPr>
          <p:cNvPicPr>
            <a:picLocks noChangeAspect="1"/>
          </p:cNvPicPr>
          <p:nvPr/>
        </p:nvPicPr>
        <p:blipFill>
          <a:blip r:embed="rId3"/>
          <a:stretch>
            <a:fillRect/>
          </a:stretch>
        </p:blipFill>
        <p:spPr>
          <a:xfrm>
            <a:off x="8787863" y="2688329"/>
            <a:ext cx="2120542" cy="3488634"/>
          </a:xfrm>
          <a:prstGeom prst="rect">
            <a:avLst/>
          </a:prstGeom>
        </p:spPr>
      </p:pic>
    </p:spTree>
    <p:extLst>
      <p:ext uri="{BB962C8B-B14F-4D97-AF65-F5344CB8AC3E}">
        <p14:creationId xmlns:p14="http://schemas.microsoft.com/office/powerpoint/2010/main" val="3893747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1F822-947D-1D4A-AADD-96AC4DF58B6C}"/>
              </a:ext>
            </a:extLst>
          </p:cNvPr>
          <p:cNvSpPr>
            <a:spLocks noGrp="1"/>
          </p:cNvSpPr>
          <p:nvPr>
            <p:ph type="title"/>
          </p:nvPr>
        </p:nvSpPr>
        <p:spPr/>
        <p:txBody>
          <a:bodyPr/>
          <a:lstStyle/>
          <a:p>
            <a:r>
              <a:rPr lang="en-US" dirty="0"/>
              <a:t>Combining sources of randomness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EA9FE15-35A5-9B4D-979D-F5A3162302A2}"/>
                  </a:ext>
                </a:extLst>
              </p:cNvPr>
              <p:cNvSpPr>
                <a:spLocks noGrp="1"/>
              </p:cNvSpPr>
              <p:nvPr>
                <p:ph idx="1"/>
              </p:nvPr>
            </p:nvSpPr>
            <p:spPr/>
            <p:txBody>
              <a:bodyPr>
                <a:normAutofit/>
              </a:bodyPr>
              <a:lstStyle/>
              <a:p>
                <a:r>
                  <a:rPr lang="en-US" dirty="0"/>
                  <a:t>Suppose r1, r2, …, </a:t>
                </a:r>
                <a:r>
                  <a:rPr lang="en-US" dirty="0" err="1"/>
                  <a:t>rk</a:t>
                </a:r>
                <a:r>
                  <a:rPr lang="en-US" dirty="0"/>
                  <a:t> are random numbers from different sources. E.g.,</a:t>
                </a:r>
              </a:p>
              <a:p>
                <a:pPr marL="0" indent="0">
                  <a:buNone/>
                </a:pPr>
                <a:r>
                  <a:rPr lang="en-US" dirty="0"/>
                  <a:t>   r1 = electrical noise from a resistor or semiconductor</a:t>
                </a:r>
              </a:p>
              <a:p>
                <a:pPr marL="0" indent="0">
                  <a:buNone/>
                </a:pPr>
                <a:r>
                  <a:rPr lang="en-US" dirty="0"/>
                  <a:t>   r2 = sample of hip-hop music on radio</a:t>
                </a:r>
              </a:p>
              <a:p>
                <a:pPr marL="0" indent="0">
                  <a:buNone/>
                </a:pPr>
                <a:r>
                  <a:rPr lang="en-US" dirty="0"/>
                  <a:t>   r3 = clock on computer</a:t>
                </a:r>
              </a:p>
              <a:p>
                <a:pPr marL="0" indent="0">
                  <a:buNone/>
                </a:pPr>
                <a:r>
                  <a:rPr lang="en-US" dirty="0"/>
                  <a:t>   b = r1</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r2</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rk</a:t>
                </a:r>
              </a:p>
              <a:p>
                <a:pPr marL="0" indent="0">
                  <a:buNone/>
                </a:pPr>
                <a:r>
                  <a:rPr lang="en-US" dirty="0"/>
                  <a:t>   If any one of r1, r2, …, </a:t>
                </a:r>
                <a:r>
                  <a:rPr lang="en-US" dirty="0" err="1"/>
                  <a:t>rk</a:t>
                </a:r>
                <a:r>
                  <a:rPr lang="en-US" dirty="0"/>
                  <a:t> is truly random, then so is b</a:t>
                </a:r>
              </a:p>
              <a:p>
                <a:pPr marL="0" indent="0">
                  <a:buNone/>
                </a:pPr>
                <a:r>
                  <a:rPr lang="en-US" dirty="0"/>
                  <a:t>   Many poor sources + 1 good source = good entropy</a:t>
                </a:r>
              </a:p>
            </p:txBody>
          </p:sp>
        </mc:Choice>
        <mc:Fallback>
          <p:sp>
            <p:nvSpPr>
              <p:cNvPr id="3" name="Content Placeholder 2">
                <a:extLst>
                  <a:ext uri="{FF2B5EF4-FFF2-40B4-BE49-F238E27FC236}">
                    <a16:creationId xmlns:a16="http://schemas.microsoft.com/office/drawing/2014/main" id="{7EA9FE15-35A5-9B4D-979D-F5A3162302A2}"/>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322196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D7E0-7BD5-5349-B634-D167738A3C53}"/>
              </a:ext>
            </a:extLst>
          </p:cNvPr>
          <p:cNvSpPr>
            <a:spLocks noGrp="1"/>
          </p:cNvSpPr>
          <p:nvPr>
            <p:ph type="title"/>
          </p:nvPr>
        </p:nvSpPr>
        <p:spPr/>
        <p:txBody>
          <a:bodyPr>
            <a:normAutofit/>
          </a:bodyPr>
          <a:lstStyle/>
          <a:p>
            <a:r>
              <a:rPr lang="en-US" dirty="0"/>
              <a:t>Pseudorandom Number Generators (PRNGs)</a:t>
            </a:r>
          </a:p>
        </p:txBody>
      </p:sp>
      <p:sp>
        <p:nvSpPr>
          <p:cNvPr id="3" name="Content Placeholder 2">
            <a:extLst>
              <a:ext uri="{FF2B5EF4-FFF2-40B4-BE49-F238E27FC236}">
                <a16:creationId xmlns:a16="http://schemas.microsoft.com/office/drawing/2014/main" id="{BDB37BF1-8EDA-A849-8233-B09F77922082}"/>
              </a:ext>
            </a:extLst>
          </p:cNvPr>
          <p:cNvSpPr>
            <a:spLocks noGrp="1"/>
          </p:cNvSpPr>
          <p:nvPr>
            <p:ph idx="1"/>
          </p:nvPr>
        </p:nvSpPr>
        <p:spPr/>
        <p:txBody>
          <a:bodyPr/>
          <a:lstStyle/>
          <a:p>
            <a:pPr fontAlgn="base"/>
            <a:r>
              <a:rPr lang="en-US" dirty="0"/>
              <a:t>True randomness is expensive</a:t>
            </a:r>
          </a:p>
          <a:p>
            <a:pPr fontAlgn="base"/>
            <a:r>
              <a:rPr lang="en-US" b="1" dirty="0"/>
              <a:t>Pseudorandom number generator</a:t>
            </a:r>
            <a:r>
              <a:rPr lang="en-US" dirty="0"/>
              <a:t> (</a:t>
            </a:r>
            <a:r>
              <a:rPr lang="en-US" b="1" dirty="0"/>
              <a:t>PRNGs</a:t>
            </a:r>
            <a:r>
              <a:rPr lang="en-US" dirty="0"/>
              <a:t>): An algorithm that uses a little bit of true randomness to generate a lot of random-looking output </a:t>
            </a:r>
            <a:endParaRPr lang="en-US" b="1" dirty="0"/>
          </a:p>
          <a:p>
            <a:pPr lvl="1" fontAlgn="base"/>
            <a:r>
              <a:rPr lang="en-US" dirty="0"/>
              <a:t>Also called </a:t>
            </a:r>
            <a:r>
              <a:rPr lang="en-US" b="1" dirty="0"/>
              <a:t>deterministic random bit generators</a:t>
            </a:r>
            <a:r>
              <a:rPr lang="en-US" dirty="0"/>
              <a:t> (</a:t>
            </a:r>
            <a:r>
              <a:rPr lang="en-US" b="1" dirty="0"/>
              <a:t>DRBGs</a:t>
            </a:r>
            <a:r>
              <a:rPr lang="en-US" dirty="0"/>
              <a:t>)</a:t>
            </a:r>
          </a:p>
          <a:p>
            <a:pPr fontAlgn="base"/>
            <a:r>
              <a:rPr lang="en-US" dirty="0"/>
              <a:t>PRNGs are deterministic: Output is generated according to a set algorithm</a:t>
            </a:r>
          </a:p>
          <a:p>
            <a:pPr lvl="1"/>
            <a:r>
              <a:rPr lang="en-US" dirty="0"/>
              <a:t>However, for an attacker who can’t see the internal state, the output is </a:t>
            </a:r>
            <a:r>
              <a:rPr lang="en-US" i="1" dirty="0"/>
              <a:t>computationally </a:t>
            </a:r>
            <a:r>
              <a:rPr lang="en-US" i="1" dirty="0">
                <a:solidFill>
                  <a:srgbClr val="FF0000"/>
                </a:solidFill>
              </a:rPr>
              <a:t>indistinguishable</a:t>
            </a:r>
            <a:r>
              <a:rPr lang="en-US" dirty="0"/>
              <a:t> from true randomness</a:t>
            </a:r>
          </a:p>
        </p:txBody>
      </p:sp>
    </p:spTree>
    <p:extLst>
      <p:ext uri="{BB962C8B-B14F-4D97-AF65-F5344CB8AC3E}">
        <p14:creationId xmlns:p14="http://schemas.microsoft.com/office/powerpoint/2010/main" val="2013134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E5A3-6653-624E-8965-F3D341E8D7F7}"/>
              </a:ext>
            </a:extLst>
          </p:cNvPr>
          <p:cNvSpPr>
            <a:spLocks noGrp="1"/>
          </p:cNvSpPr>
          <p:nvPr>
            <p:ph type="title"/>
          </p:nvPr>
        </p:nvSpPr>
        <p:spPr/>
        <p:txBody>
          <a:bodyPr/>
          <a:lstStyle/>
          <a:p>
            <a:r>
              <a:rPr lang="en-US" dirty="0"/>
              <a:t>PRNG: Definition</a:t>
            </a:r>
          </a:p>
        </p:txBody>
      </p:sp>
      <p:sp>
        <p:nvSpPr>
          <p:cNvPr id="3" name="Content Placeholder 2">
            <a:extLst>
              <a:ext uri="{FF2B5EF4-FFF2-40B4-BE49-F238E27FC236}">
                <a16:creationId xmlns:a16="http://schemas.microsoft.com/office/drawing/2014/main" id="{395277F1-E612-8046-A985-AF36A94C08F0}"/>
              </a:ext>
            </a:extLst>
          </p:cNvPr>
          <p:cNvSpPr>
            <a:spLocks noGrp="1"/>
          </p:cNvSpPr>
          <p:nvPr>
            <p:ph idx="1"/>
          </p:nvPr>
        </p:nvSpPr>
        <p:spPr>
          <a:xfrm>
            <a:off x="663104" y="1533799"/>
            <a:ext cx="10796082" cy="4828095"/>
          </a:xfrm>
        </p:spPr>
        <p:txBody>
          <a:bodyPr>
            <a:normAutofit/>
          </a:bodyPr>
          <a:lstStyle/>
          <a:p>
            <a:pPr fontAlgn="base"/>
            <a:r>
              <a:rPr lang="en-US" dirty="0"/>
              <a:t>A PRNG has two functions:</a:t>
            </a:r>
          </a:p>
          <a:p>
            <a:pPr lvl="1" fontAlgn="base"/>
            <a:r>
              <a:rPr lang="en-US" dirty="0" err="1"/>
              <a:t>PRNG.Seed</a:t>
            </a:r>
            <a:r>
              <a:rPr lang="en-US" dirty="0"/>
              <a:t>(randomness): Initializes the internal state using the entropy</a:t>
            </a:r>
          </a:p>
          <a:p>
            <a:pPr lvl="2" fontAlgn="base"/>
            <a:r>
              <a:rPr lang="en-US" dirty="0"/>
              <a:t>Input: Some truly random bits</a:t>
            </a:r>
          </a:p>
          <a:p>
            <a:pPr lvl="1" fontAlgn="base"/>
            <a:r>
              <a:rPr lang="en-US" dirty="0" err="1"/>
              <a:t>PRNG.Generate</a:t>
            </a:r>
            <a:r>
              <a:rPr lang="en-US" dirty="0"/>
              <a:t>(</a:t>
            </a:r>
            <a:r>
              <a:rPr lang="en-US" i="1" dirty="0"/>
              <a:t>n</a:t>
            </a:r>
            <a:r>
              <a:rPr lang="en-US" dirty="0"/>
              <a:t>): Generate </a:t>
            </a:r>
            <a:r>
              <a:rPr lang="en-US" i="1" dirty="0"/>
              <a:t>n</a:t>
            </a:r>
            <a:r>
              <a:rPr lang="en-US" dirty="0"/>
              <a:t> pseudorandom bits</a:t>
            </a:r>
          </a:p>
          <a:p>
            <a:pPr lvl="2" fontAlgn="base"/>
            <a:r>
              <a:rPr lang="en-US" dirty="0"/>
              <a:t>Input: A number </a:t>
            </a:r>
            <a:r>
              <a:rPr lang="en-US" i="1" dirty="0"/>
              <a:t>n</a:t>
            </a:r>
            <a:endParaRPr lang="en-US" dirty="0"/>
          </a:p>
          <a:p>
            <a:pPr lvl="2" fontAlgn="base"/>
            <a:r>
              <a:rPr lang="en-US" dirty="0"/>
              <a:t>Output: </a:t>
            </a:r>
            <a:r>
              <a:rPr lang="en-US" i="1" dirty="0"/>
              <a:t>n</a:t>
            </a:r>
            <a:r>
              <a:rPr lang="en-US" dirty="0"/>
              <a:t> pseudorandom bits</a:t>
            </a:r>
          </a:p>
          <a:p>
            <a:pPr lvl="2" fontAlgn="base"/>
            <a:r>
              <a:rPr lang="en-US" dirty="0"/>
              <a:t>Updates the internal state as needed</a:t>
            </a:r>
          </a:p>
          <a:p>
            <a:r>
              <a:rPr lang="en-US" dirty="0"/>
              <a:t>Properties</a:t>
            </a:r>
          </a:p>
          <a:p>
            <a:pPr lvl="1" fontAlgn="base"/>
            <a:r>
              <a:rPr lang="en-US" b="1" dirty="0"/>
              <a:t>Correctness</a:t>
            </a:r>
            <a:r>
              <a:rPr lang="en-US" dirty="0"/>
              <a:t>: Deterministic</a:t>
            </a:r>
            <a:endParaRPr lang="en-US" b="1" dirty="0"/>
          </a:p>
          <a:p>
            <a:pPr lvl="1" fontAlgn="base"/>
            <a:r>
              <a:rPr lang="en-US" b="1" dirty="0"/>
              <a:t>Efficiency</a:t>
            </a:r>
            <a:r>
              <a:rPr lang="en-US" dirty="0"/>
              <a:t>: Efficient to generate pseudorandom bits</a:t>
            </a:r>
            <a:endParaRPr lang="en-US" b="1" dirty="0"/>
          </a:p>
          <a:p>
            <a:pPr lvl="1" fontAlgn="base"/>
            <a:r>
              <a:rPr lang="en-US" b="1" dirty="0"/>
              <a:t>Security</a:t>
            </a:r>
            <a:r>
              <a:rPr lang="en-US" dirty="0"/>
              <a:t>: Indistinguishability from random</a:t>
            </a:r>
          </a:p>
          <a:p>
            <a:pPr lvl="1" fontAlgn="base"/>
            <a:r>
              <a:rPr lang="en-US" b="1" dirty="0"/>
              <a:t>Rollback resistance</a:t>
            </a:r>
            <a:r>
              <a:rPr lang="en-US" dirty="0"/>
              <a:t>: cannot deduce anything about any previously-generated bit</a:t>
            </a:r>
          </a:p>
          <a:p>
            <a:endParaRPr lang="en-US" dirty="0"/>
          </a:p>
        </p:txBody>
      </p:sp>
      <p:pic>
        <p:nvPicPr>
          <p:cNvPr id="5" name="Picture 4" descr="Diagram&#10;&#10;Description automatically generated">
            <a:extLst>
              <a:ext uri="{FF2B5EF4-FFF2-40B4-BE49-F238E27FC236}">
                <a16:creationId xmlns:a16="http://schemas.microsoft.com/office/drawing/2014/main" id="{6B606356-783E-CE45-A68D-8713DD4BE166}"/>
              </a:ext>
            </a:extLst>
          </p:cNvPr>
          <p:cNvPicPr>
            <a:picLocks noChangeAspect="1"/>
          </p:cNvPicPr>
          <p:nvPr/>
        </p:nvPicPr>
        <p:blipFill>
          <a:blip r:embed="rId3"/>
          <a:stretch>
            <a:fillRect/>
          </a:stretch>
        </p:blipFill>
        <p:spPr>
          <a:xfrm>
            <a:off x="9015785" y="2859362"/>
            <a:ext cx="1762462" cy="2157781"/>
          </a:xfrm>
          <a:prstGeom prst="rect">
            <a:avLst/>
          </a:prstGeom>
        </p:spPr>
      </p:pic>
    </p:spTree>
    <p:extLst>
      <p:ext uri="{BB962C8B-B14F-4D97-AF65-F5344CB8AC3E}">
        <p14:creationId xmlns:p14="http://schemas.microsoft.com/office/powerpoint/2010/main" val="210150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836B5-9055-D54B-A6CD-26896B36D75D}"/>
              </a:ext>
            </a:extLst>
          </p:cNvPr>
          <p:cNvSpPr>
            <a:spLocks noGrp="1"/>
          </p:cNvSpPr>
          <p:nvPr>
            <p:ph type="title"/>
          </p:nvPr>
        </p:nvSpPr>
        <p:spPr>
          <a:xfrm>
            <a:off x="838200" y="47625"/>
            <a:ext cx="10515600" cy="1325563"/>
          </a:xfrm>
        </p:spPr>
        <p:txBody>
          <a:bodyPr/>
          <a:lstStyle/>
          <a:p>
            <a:r>
              <a:rPr lang="en-US" dirty="0"/>
              <a:t>Example construction of PRNG</a:t>
            </a:r>
          </a:p>
        </p:txBody>
      </p:sp>
      <p:sp>
        <p:nvSpPr>
          <p:cNvPr id="3" name="Content Placeholder 2">
            <a:extLst>
              <a:ext uri="{FF2B5EF4-FFF2-40B4-BE49-F238E27FC236}">
                <a16:creationId xmlns:a16="http://schemas.microsoft.com/office/drawing/2014/main" id="{82BCC490-D8E1-3447-8D1A-747F54554863}"/>
              </a:ext>
            </a:extLst>
          </p:cNvPr>
          <p:cNvSpPr>
            <a:spLocks noGrp="1"/>
          </p:cNvSpPr>
          <p:nvPr>
            <p:ph idx="1"/>
          </p:nvPr>
        </p:nvSpPr>
        <p:spPr>
          <a:xfrm>
            <a:off x="558800" y="1406525"/>
            <a:ext cx="11112500" cy="4351338"/>
          </a:xfrm>
        </p:spPr>
        <p:txBody>
          <a:bodyPr/>
          <a:lstStyle/>
          <a:p>
            <a:pPr fontAlgn="base"/>
            <a:r>
              <a:rPr lang="en-US" dirty="0"/>
              <a:t>Using block cipher in Counter (CTR) mode:</a:t>
            </a:r>
          </a:p>
          <a:p>
            <a:pPr fontAlgn="base"/>
            <a:r>
              <a:rPr lang="en-US" dirty="0"/>
              <a:t>If you want m random bits, and a block cipher with </a:t>
            </a:r>
            <a:r>
              <a:rPr lang="en-US" dirty="0" err="1"/>
              <a:t>E</a:t>
            </a:r>
            <a:r>
              <a:rPr lang="en-US" baseline="-25000" dirty="0" err="1"/>
              <a:t>k</a:t>
            </a:r>
            <a:r>
              <a:rPr lang="en-US" baseline="-25000" dirty="0"/>
              <a:t> </a:t>
            </a:r>
            <a:r>
              <a:rPr lang="en-US" dirty="0"/>
              <a:t>has n bits, apply the block cipher m/n times and concatenate the result:</a:t>
            </a:r>
          </a:p>
          <a:p>
            <a:pPr fontAlgn="base"/>
            <a:r>
              <a:rPr lang="en-US" dirty="0" err="1"/>
              <a:t>PRNG.Seed</a:t>
            </a:r>
            <a:r>
              <a:rPr lang="en-US" dirty="0"/>
              <a:t>(K | IV) = </a:t>
            </a:r>
            <a:r>
              <a:rPr lang="en-US" dirty="0" err="1"/>
              <a:t>E</a:t>
            </a:r>
            <a:r>
              <a:rPr lang="en-US" baseline="-25000" dirty="0" err="1"/>
              <a:t>k</a:t>
            </a:r>
            <a:r>
              <a:rPr lang="en-US" dirty="0"/>
              <a:t>(IV, 1) | </a:t>
            </a:r>
            <a:r>
              <a:rPr lang="en-US" dirty="0" err="1"/>
              <a:t>E</a:t>
            </a:r>
            <a:r>
              <a:rPr lang="en-US" baseline="-25000" dirty="0" err="1"/>
              <a:t>k</a:t>
            </a:r>
            <a:r>
              <a:rPr lang="en-US" dirty="0"/>
              <a:t>(IV, 2) | </a:t>
            </a:r>
            <a:r>
              <a:rPr lang="en-US" dirty="0" err="1"/>
              <a:t>E</a:t>
            </a:r>
            <a:r>
              <a:rPr lang="en-US" baseline="-25000" dirty="0" err="1"/>
              <a:t>k</a:t>
            </a:r>
            <a:r>
              <a:rPr lang="en-US" dirty="0"/>
              <a:t>(IV, 3) … </a:t>
            </a:r>
            <a:r>
              <a:rPr lang="en-US" dirty="0" err="1"/>
              <a:t>E</a:t>
            </a:r>
            <a:r>
              <a:rPr lang="en-US" baseline="-25000" dirty="0" err="1"/>
              <a:t>k</a:t>
            </a:r>
            <a:r>
              <a:rPr lang="en-US" dirty="0"/>
              <a:t>(IV, ceil(m/n)),   </a:t>
            </a:r>
          </a:p>
          <a:p>
            <a:pPr lvl="1" fontAlgn="base"/>
            <a:r>
              <a:rPr lang="en-US" dirty="0"/>
              <a:t>| is concatenation</a:t>
            </a:r>
          </a:p>
          <a:p>
            <a:pPr lvl="1" fontAlgn="base"/>
            <a:r>
              <a:rPr lang="en-US" dirty="0"/>
              <a:t>Initialization vector (IV)</a:t>
            </a:r>
            <a:r>
              <a:rPr lang="zh-CN" altLang="en-US" dirty="0"/>
              <a:t> </a:t>
            </a:r>
            <a:r>
              <a:rPr lang="en-US" altLang="zh-CN" dirty="0"/>
              <a:t>/</a:t>
            </a:r>
            <a:r>
              <a:rPr lang="zh-CN" altLang="en-US" dirty="0"/>
              <a:t> </a:t>
            </a:r>
            <a:r>
              <a:rPr lang="en-US" altLang="zh-CN" dirty="0"/>
              <a:t>Nonce</a:t>
            </a:r>
            <a:r>
              <a:rPr lang="en-US" dirty="0"/>
              <a:t> – typically is random or pseudorandom</a:t>
            </a:r>
          </a:p>
          <a:p>
            <a:endParaRPr lang="en-US" dirty="0"/>
          </a:p>
        </p:txBody>
      </p:sp>
      <p:pic>
        <p:nvPicPr>
          <p:cNvPr id="1026" name="Picture 2">
            <a:extLst>
              <a:ext uri="{FF2B5EF4-FFF2-40B4-BE49-F238E27FC236}">
                <a16:creationId xmlns:a16="http://schemas.microsoft.com/office/drawing/2014/main" id="{8E68C456-00FC-9349-B128-E2A5CB6F2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 y="4001294"/>
            <a:ext cx="6847714" cy="302129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ADFE692-F39A-C24F-961D-807695107574}"/>
              </a:ext>
            </a:extLst>
          </p:cNvPr>
          <p:cNvCxnSpPr>
            <a:stCxn id="1026" idx="1"/>
          </p:cNvCxnSpPr>
          <p:nvPr/>
        </p:nvCxnSpPr>
        <p:spPr>
          <a:xfrm>
            <a:off x="1645920" y="5511943"/>
            <a:ext cx="7498080" cy="65897"/>
          </a:xfrm>
          <a:prstGeom prst="line">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72C96CB-49F3-7B40-AFE2-6587B3E35594}"/>
              </a:ext>
            </a:extLst>
          </p:cNvPr>
          <p:cNvSpPr txBox="1"/>
          <p:nvPr/>
        </p:nvSpPr>
        <p:spPr>
          <a:xfrm>
            <a:off x="9333704" y="5237622"/>
            <a:ext cx="1497526" cy="646331"/>
          </a:xfrm>
          <a:prstGeom prst="rect">
            <a:avLst/>
          </a:prstGeom>
          <a:noFill/>
        </p:spPr>
        <p:txBody>
          <a:bodyPr wrap="none" rtlCol="0">
            <a:spAutoFit/>
          </a:bodyPr>
          <a:lstStyle/>
          <a:p>
            <a:r>
              <a:rPr lang="en-US" dirty="0"/>
              <a:t>Randomness, </a:t>
            </a:r>
          </a:p>
          <a:p>
            <a:r>
              <a:rPr lang="en-US" dirty="0"/>
              <a:t>PRNG output</a:t>
            </a:r>
          </a:p>
        </p:txBody>
      </p:sp>
    </p:spTree>
    <p:extLst>
      <p:ext uri="{BB962C8B-B14F-4D97-AF65-F5344CB8AC3E}">
        <p14:creationId xmlns:p14="http://schemas.microsoft.com/office/powerpoint/2010/main" val="685927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6C62-5645-1946-8DA4-822586F15C62}"/>
              </a:ext>
            </a:extLst>
          </p:cNvPr>
          <p:cNvSpPr>
            <a:spLocks noGrp="1"/>
          </p:cNvSpPr>
          <p:nvPr>
            <p:ph type="title"/>
          </p:nvPr>
        </p:nvSpPr>
        <p:spPr/>
        <p:txBody>
          <a:bodyPr/>
          <a:lstStyle/>
          <a:p>
            <a:r>
              <a:rPr lang="en-US" dirty="0"/>
              <a:t>PRNG: Security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083FC7-38F5-7949-878F-C0FC4B97675E}"/>
                  </a:ext>
                </a:extLst>
              </p:cNvPr>
              <p:cNvSpPr>
                <a:spLocks noGrp="1"/>
              </p:cNvSpPr>
              <p:nvPr>
                <p:ph idx="1"/>
              </p:nvPr>
            </p:nvSpPr>
            <p:spPr/>
            <p:txBody>
              <a:bodyPr>
                <a:normAutofit/>
              </a:bodyPr>
              <a:lstStyle/>
              <a:p>
                <a:r>
                  <a:rPr lang="en-US" dirty="0"/>
                  <a:t>Can we design a PRNG that is truly random?</a:t>
                </a:r>
              </a:p>
              <a:p>
                <a:pPr fontAlgn="base"/>
                <a:r>
                  <a:rPr lang="en-US" dirty="0"/>
                  <a:t>A PRNG cannot be truly random</a:t>
                </a:r>
              </a:p>
              <a:p>
                <a:pPr lvl="1" fontAlgn="base"/>
                <a:r>
                  <a:rPr lang="en-US" dirty="0"/>
                  <a:t>The output is deterministic given the initial seed</a:t>
                </a:r>
              </a:p>
              <a:p>
                <a:pPr fontAlgn="base"/>
                <a:r>
                  <a:rPr lang="en-US" dirty="0"/>
                  <a:t>A secure PRNG is computationally indistinguishable from random to an attacker</a:t>
                </a:r>
              </a:p>
              <a:p>
                <a:pPr lvl="1" fontAlgn="base"/>
                <a:r>
                  <a:rPr lang="en-US" dirty="0"/>
                  <a:t>Game: Present an attacker with a truly random sequence and a sequence outputted from a secure PRNG</a:t>
                </a:r>
              </a:p>
              <a:p>
                <a:pPr lvl="1" fontAlgn="base"/>
                <a:r>
                  <a:rPr lang="en-US" dirty="0"/>
                  <a:t>An attacker should be able to determine which is which with probability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0</a:t>
                </a:r>
              </a:p>
              <a:p>
                <a:pPr fontAlgn="base"/>
                <a:r>
                  <a:rPr lang="en-US" dirty="0"/>
                  <a:t>Equivalence: An attacker cannot predict future output of the PRNG</a:t>
                </a:r>
              </a:p>
              <a:p>
                <a:endParaRPr lang="en-US" dirty="0"/>
              </a:p>
            </p:txBody>
          </p:sp>
        </mc:Choice>
        <mc:Fallback>
          <p:sp>
            <p:nvSpPr>
              <p:cNvPr id="3" name="Content Placeholder 2">
                <a:extLst>
                  <a:ext uri="{FF2B5EF4-FFF2-40B4-BE49-F238E27FC236}">
                    <a16:creationId xmlns:a16="http://schemas.microsoft.com/office/drawing/2014/main" id="{EC083FC7-38F5-7949-878F-C0FC4B97675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99642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40A82-9807-2D4F-92C3-8D73E4E96465}"/>
              </a:ext>
            </a:extLst>
          </p:cNvPr>
          <p:cNvSpPr>
            <a:spLocks noGrp="1"/>
          </p:cNvSpPr>
          <p:nvPr>
            <p:ph type="title"/>
          </p:nvPr>
        </p:nvSpPr>
        <p:spPr/>
        <p:txBody>
          <a:bodyPr/>
          <a:lstStyle/>
          <a:p>
            <a:r>
              <a:rPr lang="en-US" dirty="0"/>
              <a:t>Create pseudorandom numbers</a:t>
            </a:r>
          </a:p>
        </p:txBody>
      </p:sp>
      <p:sp>
        <p:nvSpPr>
          <p:cNvPr id="3" name="Content Placeholder 2">
            <a:extLst>
              <a:ext uri="{FF2B5EF4-FFF2-40B4-BE49-F238E27FC236}">
                <a16:creationId xmlns:a16="http://schemas.microsoft.com/office/drawing/2014/main" id="{6D4FD1F5-F74F-1F4F-A4CE-4855BDE2B5AA}"/>
              </a:ext>
            </a:extLst>
          </p:cNvPr>
          <p:cNvSpPr>
            <a:spLocks noGrp="1"/>
          </p:cNvSpPr>
          <p:nvPr>
            <p:ph idx="1"/>
          </p:nvPr>
        </p:nvSpPr>
        <p:spPr/>
        <p:txBody>
          <a:bodyPr/>
          <a:lstStyle/>
          <a:p>
            <a:r>
              <a:rPr lang="en-US" dirty="0"/>
              <a:t>Truly random numbers are impossible with any program!</a:t>
            </a:r>
          </a:p>
          <a:p>
            <a:r>
              <a:rPr lang="en-US" dirty="0"/>
              <a:t>However, we can generate seemingly random numbers, called pseudorandom numbers</a:t>
            </a:r>
          </a:p>
          <a:p>
            <a:r>
              <a:rPr lang="en-US" dirty="0"/>
              <a:t>The function rand() returns a non-negative number between 0 and RAND_MAX</a:t>
            </a:r>
          </a:p>
          <a:p>
            <a:r>
              <a:rPr lang="en-US" dirty="0"/>
              <a:t>For C, it is defined in </a:t>
            </a:r>
            <a:r>
              <a:rPr lang="en-US" dirty="0" err="1"/>
              <a:t>stdlib.h</a:t>
            </a:r>
            <a:endParaRPr lang="en-US" dirty="0"/>
          </a:p>
        </p:txBody>
      </p:sp>
    </p:spTree>
    <p:extLst>
      <p:ext uri="{BB962C8B-B14F-4D97-AF65-F5344CB8AC3E}">
        <p14:creationId xmlns:p14="http://schemas.microsoft.com/office/powerpoint/2010/main" val="576646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19A6-CCC5-C142-AC40-5EAC3CD2CE69}"/>
              </a:ext>
            </a:extLst>
          </p:cNvPr>
          <p:cNvSpPr>
            <a:spLocks noGrp="1"/>
          </p:cNvSpPr>
          <p:nvPr>
            <p:ph type="title"/>
          </p:nvPr>
        </p:nvSpPr>
        <p:spPr/>
        <p:txBody>
          <a:bodyPr/>
          <a:lstStyle/>
          <a:p>
            <a:r>
              <a:rPr lang="en-US" dirty="0"/>
              <a:t>PRNGs: Summary</a:t>
            </a:r>
          </a:p>
        </p:txBody>
      </p:sp>
      <p:sp>
        <p:nvSpPr>
          <p:cNvPr id="3" name="Content Placeholder 2">
            <a:extLst>
              <a:ext uri="{FF2B5EF4-FFF2-40B4-BE49-F238E27FC236}">
                <a16:creationId xmlns:a16="http://schemas.microsoft.com/office/drawing/2014/main" id="{991C5DB6-E976-FD4D-93E2-15441BD2BCDB}"/>
              </a:ext>
            </a:extLst>
          </p:cNvPr>
          <p:cNvSpPr>
            <a:spLocks noGrp="1"/>
          </p:cNvSpPr>
          <p:nvPr>
            <p:ph idx="1"/>
          </p:nvPr>
        </p:nvSpPr>
        <p:spPr/>
        <p:txBody>
          <a:bodyPr/>
          <a:lstStyle/>
          <a:p>
            <a:r>
              <a:rPr lang="en-US" dirty="0"/>
              <a:t>True randomness requires sampling a physical process</a:t>
            </a:r>
          </a:p>
          <a:p>
            <a:pPr fontAlgn="base"/>
            <a:r>
              <a:rPr lang="en-US" dirty="0"/>
              <a:t>PRNG: An algorithm that uses a little bit of true randomness to generate a lot of random-looking output</a:t>
            </a:r>
          </a:p>
          <a:p>
            <a:pPr lvl="1" fontAlgn="base"/>
            <a:r>
              <a:rPr lang="en-US" dirty="0"/>
              <a:t>Seed(entropy): Initialize internal state</a:t>
            </a:r>
          </a:p>
          <a:p>
            <a:pPr lvl="1" fontAlgn="base"/>
            <a:r>
              <a:rPr lang="en-US" dirty="0"/>
              <a:t>Generate(n): Generate n bits of pseudorandom output</a:t>
            </a:r>
          </a:p>
          <a:p>
            <a:pPr fontAlgn="base"/>
            <a:r>
              <a:rPr lang="en-US" dirty="0"/>
              <a:t>Security: computationally indistinguishable from truly random bits</a:t>
            </a:r>
          </a:p>
          <a:p>
            <a:endParaRPr lang="en-US" dirty="0"/>
          </a:p>
        </p:txBody>
      </p:sp>
    </p:spTree>
    <p:extLst>
      <p:ext uri="{BB962C8B-B14F-4D97-AF65-F5344CB8AC3E}">
        <p14:creationId xmlns:p14="http://schemas.microsoft.com/office/powerpoint/2010/main" val="3947021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D764-8A6C-7A4F-8F0F-0F6E81B5B894}"/>
              </a:ext>
            </a:extLst>
          </p:cNvPr>
          <p:cNvSpPr>
            <a:spLocks noGrp="1"/>
          </p:cNvSpPr>
          <p:nvPr>
            <p:ph type="title"/>
          </p:nvPr>
        </p:nvSpPr>
        <p:spPr/>
        <p:txBody>
          <a:bodyPr/>
          <a:lstStyle/>
          <a:p>
            <a:r>
              <a:rPr lang="en-US" dirty="0"/>
              <a:t>Stream Ciphers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099339-C3CC-3544-A092-97A138C099C7}"/>
                  </a:ext>
                </a:extLst>
              </p:cNvPr>
              <p:cNvSpPr>
                <a:spLocks noGrp="1"/>
              </p:cNvSpPr>
              <p:nvPr>
                <p:ph idx="1"/>
              </p:nvPr>
            </p:nvSpPr>
            <p:spPr/>
            <p:txBody>
              <a:bodyPr>
                <a:normAutofit/>
              </a:bodyPr>
              <a:lstStyle/>
              <a:p>
                <a:r>
                  <a:rPr lang="en-AU" altLang="en-US" dirty="0"/>
                  <a:t>process the message bit by bit (as a stream) </a:t>
                </a:r>
              </a:p>
              <a:p>
                <a:r>
                  <a:rPr lang="en-AU" altLang="en-US" dirty="0"/>
                  <a:t>typically have a (pseudo) random </a:t>
                </a:r>
                <a:r>
                  <a:rPr lang="en-AU" altLang="en-US" b="1" dirty="0"/>
                  <a:t>stream key</a:t>
                </a:r>
                <a:r>
                  <a:rPr lang="en-AU" altLang="en-US" dirty="0"/>
                  <a:t> </a:t>
                </a:r>
              </a:p>
              <a:p>
                <a:r>
                  <a:rPr lang="en-AU" altLang="en-US" dirty="0"/>
                  <a:t>combined (XOR) with plaintext bit by bit </a:t>
                </a:r>
              </a:p>
              <a:p>
                <a:r>
                  <a:rPr lang="en-AU" altLang="en-US" dirty="0"/>
                  <a:t>randomness of </a:t>
                </a:r>
                <a:r>
                  <a:rPr lang="en-AU" altLang="en-US" b="1" dirty="0"/>
                  <a:t>stream key</a:t>
                </a:r>
                <a:r>
                  <a:rPr lang="en-AU" altLang="en-US" dirty="0"/>
                  <a:t> completely destroys any statistically properties in the message </a:t>
                </a:r>
              </a:p>
              <a:p>
                <a:pPr lvl="1"/>
                <a:r>
                  <a:rPr lang="en-AU" altLang="en-US" dirty="0">
                    <a:latin typeface="Courier New" panose="02070309020205020404" pitchFamily="49" charset="0"/>
                  </a:rPr>
                  <a:t>C</a:t>
                </a:r>
                <a:r>
                  <a:rPr lang="en-AU" altLang="en-US" baseline="-25000" dirty="0">
                    <a:latin typeface="Courier New" panose="02070309020205020404" pitchFamily="49" charset="0"/>
                  </a:rPr>
                  <a:t>i</a:t>
                </a:r>
                <a:r>
                  <a:rPr lang="en-AU" altLang="en-US" dirty="0">
                    <a:latin typeface="Courier New" panose="02070309020205020404" pitchFamily="49" charset="0"/>
                  </a:rPr>
                  <a:t> = M</a:t>
                </a:r>
                <a:r>
                  <a:rPr lang="en-AU" altLang="en-US" baseline="-25000" dirty="0">
                    <a:latin typeface="Courier New" panose="02070309020205020404" pitchFamily="49" charset="0"/>
                  </a:rPr>
                  <a:t>i</a:t>
                </a:r>
                <a:r>
                  <a:rPr lang="en-AU" altLang="en-US" dirty="0">
                    <a:latin typeface="Courier New" panose="02070309020205020404" pitchFamily="49" charset="0"/>
                  </a:rPr>
                  <a:t> XOR </a:t>
                </a:r>
                <a:r>
                  <a:rPr lang="en-AU" altLang="en-US" dirty="0" err="1">
                    <a:latin typeface="Courier New" panose="02070309020205020404" pitchFamily="49" charset="0"/>
                  </a:rPr>
                  <a:t>StreamKey</a:t>
                </a:r>
                <a:r>
                  <a:rPr lang="en-AU" altLang="en-US" baseline="-25000" dirty="0" err="1">
                    <a:latin typeface="Courier New" panose="02070309020205020404" pitchFamily="49" charset="0"/>
                  </a:rPr>
                  <a:t>i</a:t>
                </a:r>
                <a:r>
                  <a:rPr lang="en-AU" altLang="en-US" dirty="0">
                    <a:latin typeface="Courier New" panose="02070309020205020404" pitchFamily="49" charset="0"/>
                  </a:rPr>
                  <a:t> </a:t>
                </a:r>
              </a:p>
              <a:p>
                <a:r>
                  <a:rPr lang="en-AU" altLang="en-US" dirty="0"/>
                  <a:t>what could be simpler!!!! </a:t>
                </a:r>
              </a:p>
              <a:p>
                <a:r>
                  <a:rPr lang="en-US" altLang="en-US" dirty="0"/>
                  <a:t>but must never reuse stream key</a:t>
                </a:r>
              </a:p>
              <a:p>
                <a:pPr lvl="1"/>
                <a:r>
                  <a:rPr lang="en-US" altLang="en-US" dirty="0"/>
                  <a:t>otherwise, can remove effect and recover messages, M</a:t>
                </a:r>
                <a14:m>
                  <m:oMath xmlns:m="http://schemas.openxmlformats.org/officeDocument/2006/math">
                    <m:r>
                      <a:rPr lang="en-US" altLang="en-US" i="1" smtClean="0">
                        <a:latin typeface="Cambria Math" panose="02040503050406030204" pitchFamily="18" charset="0"/>
                        <a:ea typeface="Cambria Math" panose="02040503050406030204" pitchFamily="18" charset="0"/>
                      </a:rPr>
                      <m:t>⨁</m:t>
                    </m:r>
                  </m:oMath>
                </a14:m>
                <a:r>
                  <a:rPr lang="en-AU" altLang="en-US" dirty="0"/>
                  <a:t>K</a:t>
                </a:r>
                <a14:m>
                  <m:oMath xmlns:m="http://schemas.openxmlformats.org/officeDocument/2006/math">
                    <m:r>
                      <a:rPr lang="en-AU" altLang="en-US" i="1" dirty="0" smtClean="0">
                        <a:latin typeface="Cambria Math" panose="02040503050406030204" pitchFamily="18" charset="0"/>
                        <a:ea typeface="Cambria Math" panose="02040503050406030204" pitchFamily="18" charset="0"/>
                      </a:rPr>
                      <m:t>⨁</m:t>
                    </m:r>
                  </m:oMath>
                </a14:m>
                <a:r>
                  <a:rPr lang="en-AU" altLang="en-US" dirty="0"/>
                  <a:t>K = M</a:t>
                </a:r>
              </a:p>
              <a:p>
                <a:pPr lvl="1"/>
                <a:endParaRPr lang="en-US" dirty="0"/>
              </a:p>
            </p:txBody>
          </p:sp>
        </mc:Choice>
        <mc:Fallback>
          <p:sp>
            <p:nvSpPr>
              <p:cNvPr id="3" name="Content Placeholder 2">
                <a:extLst>
                  <a:ext uri="{FF2B5EF4-FFF2-40B4-BE49-F238E27FC236}">
                    <a16:creationId xmlns:a16="http://schemas.microsoft.com/office/drawing/2014/main" id="{C8099339-C3CC-3544-A092-97A138C099C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2435314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9BEC-3DFD-7A46-A3E3-70232A005175}"/>
              </a:ext>
            </a:extLst>
          </p:cNvPr>
          <p:cNvSpPr>
            <a:spLocks noGrp="1"/>
          </p:cNvSpPr>
          <p:nvPr>
            <p:ph type="title"/>
          </p:nvPr>
        </p:nvSpPr>
        <p:spPr/>
        <p:txBody>
          <a:bodyPr/>
          <a:lstStyle/>
          <a:p>
            <a:r>
              <a:rPr lang="en-US" dirty="0"/>
              <a:t>Stream Ciphers </a:t>
            </a:r>
          </a:p>
        </p:txBody>
      </p:sp>
      <p:sp>
        <p:nvSpPr>
          <p:cNvPr id="3" name="Content Placeholder 2">
            <a:extLst>
              <a:ext uri="{FF2B5EF4-FFF2-40B4-BE49-F238E27FC236}">
                <a16:creationId xmlns:a16="http://schemas.microsoft.com/office/drawing/2014/main" id="{8D7740C4-3749-8F46-8135-172DA3CA5FA5}"/>
              </a:ext>
            </a:extLst>
          </p:cNvPr>
          <p:cNvSpPr>
            <a:spLocks noGrp="1"/>
          </p:cNvSpPr>
          <p:nvPr>
            <p:ph idx="1"/>
          </p:nvPr>
        </p:nvSpPr>
        <p:spPr/>
        <p:txBody>
          <a:bodyPr>
            <a:normAutofit/>
          </a:bodyPr>
          <a:lstStyle/>
          <a:p>
            <a:r>
              <a:rPr lang="en-US" altLang="en-US" dirty="0"/>
              <a:t>Idea: replace “rand” by “pseudo rand”</a:t>
            </a:r>
          </a:p>
          <a:p>
            <a:r>
              <a:rPr lang="en-US" altLang="en-US" dirty="0"/>
              <a:t>Use Pseudo Random Number Generator </a:t>
            </a:r>
          </a:p>
          <a:p>
            <a:pPr lvl="1" fontAlgn="base"/>
            <a:r>
              <a:rPr lang="en-US" dirty="0"/>
              <a:t>A secure PRNG produces output that looks indistinguishable from random</a:t>
            </a:r>
          </a:p>
          <a:p>
            <a:pPr lvl="1" fontAlgn="base"/>
            <a:r>
              <a:rPr lang="en-US" dirty="0"/>
              <a:t>An attacker who can’t see the internal PRNG state can’t learn any output</a:t>
            </a:r>
            <a:endParaRPr lang="en-US" altLang="en-US" dirty="0"/>
          </a:p>
          <a:p>
            <a:r>
              <a:rPr lang="en-US" altLang="en-US" dirty="0"/>
              <a:t>PRNG: {0,1}</a:t>
            </a:r>
            <a:r>
              <a:rPr lang="en-US" altLang="en-US" baseline="30000" dirty="0"/>
              <a:t>s</a:t>
            </a:r>
            <a:r>
              <a:rPr lang="en-US" altLang="en-US" dirty="0"/>
              <a:t> </a:t>
            </a:r>
            <a:r>
              <a:rPr lang="en-US" altLang="en-US" dirty="0">
                <a:sym typeface="Symbol" pitchFamily="2" charset="2"/>
              </a:rPr>
              <a:t> {0,1}</a:t>
            </a:r>
            <a:r>
              <a:rPr lang="en-US" altLang="en-US" baseline="30000" dirty="0">
                <a:sym typeface="Symbol" pitchFamily="2" charset="2"/>
              </a:rPr>
              <a:t>n</a:t>
            </a:r>
          </a:p>
          <a:p>
            <a:pPr lvl="1"/>
            <a:r>
              <a:rPr lang="en-US" altLang="en-US" dirty="0">
                <a:sym typeface="Symbol" pitchFamily="2" charset="2"/>
              </a:rPr>
              <a:t>expand a short (e.g., 128-bit) random seed into a long (typically unbounded) string that “looks random”</a:t>
            </a:r>
          </a:p>
          <a:p>
            <a:r>
              <a:rPr lang="en-US" altLang="en-US" dirty="0"/>
              <a:t>Secret key is the seed</a:t>
            </a:r>
          </a:p>
          <a:p>
            <a:pPr lvl="1"/>
            <a:r>
              <a:rPr lang="en-US" altLang="en-US" dirty="0"/>
              <a:t>Basic encryption method: </a:t>
            </a:r>
            <a:r>
              <a:rPr lang="en-US" altLang="en-US" dirty="0" err="1"/>
              <a:t>E</a:t>
            </a:r>
            <a:r>
              <a:rPr lang="en-US" altLang="en-US" baseline="-25000" dirty="0" err="1"/>
              <a:t>key</a:t>
            </a:r>
            <a:r>
              <a:rPr lang="en-US" altLang="en-US" dirty="0"/>
              <a:t>[M] = M </a:t>
            </a:r>
            <a:r>
              <a:rPr lang="en-US" altLang="en-US" dirty="0">
                <a:sym typeface="Symbol" pitchFamily="2" charset="2"/>
              </a:rPr>
              <a:t> PRNG(key)</a:t>
            </a:r>
          </a:p>
          <a:p>
            <a:endParaRPr lang="en-US" dirty="0"/>
          </a:p>
        </p:txBody>
      </p:sp>
    </p:spTree>
    <p:extLst>
      <p:ext uri="{BB962C8B-B14F-4D97-AF65-F5344CB8AC3E}">
        <p14:creationId xmlns:p14="http://schemas.microsoft.com/office/powerpoint/2010/main" val="3573180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30C0A-E37E-B543-8354-E12C10E86360}"/>
              </a:ext>
            </a:extLst>
          </p:cNvPr>
          <p:cNvSpPr>
            <a:spLocks noGrp="1"/>
          </p:cNvSpPr>
          <p:nvPr>
            <p:ph type="title"/>
          </p:nvPr>
        </p:nvSpPr>
        <p:spPr/>
        <p:txBody>
          <a:bodyPr/>
          <a:lstStyle/>
          <a:p>
            <a:r>
              <a:rPr lang="en-US" dirty="0"/>
              <a:t>OSI Security Architecture</a:t>
            </a:r>
          </a:p>
        </p:txBody>
      </p:sp>
      <p:sp>
        <p:nvSpPr>
          <p:cNvPr id="3" name="Content Placeholder 2">
            <a:extLst>
              <a:ext uri="{FF2B5EF4-FFF2-40B4-BE49-F238E27FC236}">
                <a16:creationId xmlns:a16="http://schemas.microsoft.com/office/drawing/2014/main" id="{50B4C53A-5E18-D341-9F59-69F7CEDD5861}"/>
              </a:ext>
            </a:extLst>
          </p:cNvPr>
          <p:cNvSpPr>
            <a:spLocks noGrp="1"/>
          </p:cNvSpPr>
          <p:nvPr>
            <p:ph idx="1"/>
          </p:nvPr>
        </p:nvSpPr>
        <p:spPr>
          <a:xfrm>
            <a:off x="838200" y="1380417"/>
            <a:ext cx="10515600" cy="4351338"/>
          </a:xfrm>
        </p:spPr>
        <p:txBody>
          <a:bodyPr/>
          <a:lstStyle/>
          <a:p>
            <a:r>
              <a:rPr lang="en-US" dirty="0"/>
              <a:t>International Telecommunication Union – Telecommunication (ITU-T) recommends X.800</a:t>
            </a:r>
          </a:p>
          <a:p>
            <a:r>
              <a:rPr lang="en-US" dirty="0"/>
              <a:t>Security Architecture for Open Systems Interconnection (OSI)</a:t>
            </a:r>
          </a:p>
          <a:p>
            <a:pPr lvl="1"/>
            <a:r>
              <a:rPr lang="en-US" dirty="0"/>
              <a:t>Defines a systematic way of defining and providing security requirements</a:t>
            </a:r>
          </a:p>
          <a:p>
            <a:pPr lvl="1"/>
            <a:r>
              <a:rPr lang="en-US" dirty="0"/>
              <a:t>Used by IT managers and vendors in their products</a:t>
            </a:r>
          </a:p>
          <a:p>
            <a:pPr marL="457200" lvl="1" indent="0">
              <a:buNone/>
            </a:pPr>
            <a:endParaRPr lang="en-US" dirty="0"/>
          </a:p>
        </p:txBody>
      </p:sp>
      <p:sp>
        <p:nvSpPr>
          <p:cNvPr id="4" name="Rectangle 3">
            <a:extLst>
              <a:ext uri="{FF2B5EF4-FFF2-40B4-BE49-F238E27FC236}">
                <a16:creationId xmlns:a16="http://schemas.microsoft.com/office/drawing/2014/main" id="{DECCD6E5-6C29-9C4B-99B6-EC999AE23682}"/>
              </a:ext>
            </a:extLst>
          </p:cNvPr>
          <p:cNvSpPr/>
          <p:nvPr/>
        </p:nvSpPr>
        <p:spPr>
          <a:xfrm>
            <a:off x="2247703" y="3632660"/>
            <a:ext cx="2320290" cy="65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Security attacks</a:t>
            </a:r>
          </a:p>
        </p:txBody>
      </p:sp>
      <p:sp>
        <p:nvSpPr>
          <p:cNvPr id="5" name="Rectangle 4">
            <a:extLst>
              <a:ext uri="{FF2B5EF4-FFF2-40B4-BE49-F238E27FC236}">
                <a16:creationId xmlns:a16="http://schemas.microsoft.com/office/drawing/2014/main" id="{943AB492-6F00-EC4F-97F5-A5B1755D0DC9}"/>
              </a:ext>
            </a:extLst>
          </p:cNvPr>
          <p:cNvSpPr/>
          <p:nvPr/>
        </p:nvSpPr>
        <p:spPr>
          <a:xfrm>
            <a:off x="2247703" y="4760896"/>
            <a:ext cx="2320290" cy="65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Security mechanisms</a:t>
            </a:r>
          </a:p>
        </p:txBody>
      </p:sp>
      <p:sp>
        <p:nvSpPr>
          <p:cNvPr id="6" name="Rectangle 5">
            <a:extLst>
              <a:ext uri="{FF2B5EF4-FFF2-40B4-BE49-F238E27FC236}">
                <a16:creationId xmlns:a16="http://schemas.microsoft.com/office/drawing/2014/main" id="{226D9E7E-BDCA-894A-9E90-C0A76352CDF8}"/>
              </a:ext>
            </a:extLst>
          </p:cNvPr>
          <p:cNvSpPr/>
          <p:nvPr/>
        </p:nvSpPr>
        <p:spPr>
          <a:xfrm>
            <a:off x="2247703" y="5967476"/>
            <a:ext cx="2320290" cy="65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Security services</a:t>
            </a:r>
          </a:p>
        </p:txBody>
      </p:sp>
      <p:cxnSp>
        <p:nvCxnSpPr>
          <p:cNvPr id="8" name="Straight Arrow Connector 7">
            <a:extLst>
              <a:ext uri="{FF2B5EF4-FFF2-40B4-BE49-F238E27FC236}">
                <a16:creationId xmlns:a16="http://schemas.microsoft.com/office/drawing/2014/main" id="{4FF336E6-CF9C-C143-97E8-1527FCD46F98}"/>
              </a:ext>
            </a:extLst>
          </p:cNvPr>
          <p:cNvCxnSpPr>
            <a:stCxn id="6" idx="0"/>
            <a:endCxn id="5" idx="2"/>
          </p:cNvCxnSpPr>
          <p:nvPr/>
        </p:nvCxnSpPr>
        <p:spPr>
          <a:xfrm flipV="1">
            <a:off x="3407848" y="5412406"/>
            <a:ext cx="0" cy="55507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08C4A4-5310-C14A-80FF-BBE243E771B1}"/>
              </a:ext>
            </a:extLst>
          </p:cNvPr>
          <p:cNvCxnSpPr/>
          <p:nvPr/>
        </p:nvCxnSpPr>
        <p:spPr>
          <a:xfrm>
            <a:off x="2967793" y="4284170"/>
            <a:ext cx="0" cy="47672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8E17F3-BCD8-DF4E-9E95-4B5BE6F15B21}"/>
              </a:ext>
            </a:extLst>
          </p:cNvPr>
          <p:cNvCxnSpPr/>
          <p:nvPr/>
        </p:nvCxnSpPr>
        <p:spPr>
          <a:xfrm>
            <a:off x="3985063" y="4284170"/>
            <a:ext cx="0" cy="47672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3E37822-A353-E447-939E-4D551E7510F8}"/>
              </a:ext>
            </a:extLst>
          </p:cNvPr>
          <p:cNvSpPr txBox="1"/>
          <p:nvPr/>
        </p:nvSpPr>
        <p:spPr>
          <a:xfrm>
            <a:off x="5242362" y="4760896"/>
            <a:ext cx="4998720" cy="646331"/>
          </a:xfrm>
          <a:prstGeom prst="rect">
            <a:avLst/>
          </a:prstGeom>
          <a:noFill/>
        </p:spPr>
        <p:txBody>
          <a:bodyPr wrap="square" rtlCol="0">
            <a:spAutoFit/>
          </a:bodyPr>
          <a:lstStyle/>
          <a:p>
            <a:r>
              <a:rPr lang="en-US" dirty="0"/>
              <a:t>a process (or a device incorporating such a process) to detect, prevent, or recover from an attack</a:t>
            </a:r>
          </a:p>
        </p:txBody>
      </p:sp>
      <p:sp>
        <p:nvSpPr>
          <p:cNvPr id="14" name="TextBox 13">
            <a:extLst>
              <a:ext uri="{FF2B5EF4-FFF2-40B4-BE49-F238E27FC236}">
                <a16:creationId xmlns:a16="http://schemas.microsoft.com/office/drawing/2014/main" id="{983C8966-7A45-8F43-94B7-4A24FFFF8C4F}"/>
              </a:ext>
            </a:extLst>
          </p:cNvPr>
          <p:cNvSpPr txBox="1"/>
          <p:nvPr/>
        </p:nvSpPr>
        <p:spPr>
          <a:xfrm>
            <a:off x="5242362" y="5846806"/>
            <a:ext cx="4998720" cy="923330"/>
          </a:xfrm>
          <a:prstGeom prst="rect">
            <a:avLst/>
          </a:prstGeom>
          <a:noFill/>
        </p:spPr>
        <p:txBody>
          <a:bodyPr wrap="square" rtlCol="0">
            <a:spAutoFit/>
          </a:bodyPr>
          <a:lstStyle/>
          <a:p>
            <a:r>
              <a:rPr lang="en-US" dirty="0"/>
              <a:t>enhances the security of the data processing systems and the information transfers, such as policies</a:t>
            </a:r>
          </a:p>
        </p:txBody>
      </p:sp>
    </p:spTree>
    <p:extLst>
      <p:ext uri="{BB962C8B-B14F-4D97-AF65-F5344CB8AC3E}">
        <p14:creationId xmlns:p14="http://schemas.microsoft.com/office/powerpoint/2010/main" val="2970991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FC6DD-56B6-A640-B076-951525B054A3}"/>
              </a:ext>
            </a:extLst>
          </p:cNvPr>
          <p:cNvSpPr>
            <a:spLocks noGrp="1"/>
          </p:cNvSpPr>
          <p:nvPr>
            <p:ph type="title"/>
          </p:nvPr>
        </p:nvSpPr>
        <p:spPr/>
        <p:txBody>
          <a:bodyPr/>
          <a:lstStyle/>
          <a:p>
            <a:r>
              <a:rPr lang="en-US" dirty="0"/>
              <a:t>Stream Ciphers</a:t>
            </a:r>
          </a:p>
        </p:txBody>
      </p:sp>
      <p:sp>
        <p:nvSpPr>
          <p:cNvPr id="3" name="Content Placeholder 2">
            <a:extLst>
              <a:ext uri="{FF2B5EF4-FFF2-40B4-BE49-F238E27FC236}">
                <a16:creationId xmlns:a16="http://schemas.microsoft.com/office/drawing/2014/main" id="{CC166B2C-D013-954B-A28F-F098A366A192}"/>
              </a:ext>
            </a:extLst>
          </p:cNvPr>
          <p:cNvSpPr>
            <a:spLocks noGrp="1"/>
          </p:cNvSpPr>
          <p:nvPr>
            <p:ph idx="1"/>
          </p:nvPr>
        </p:nvSpPr>
        <p:spPr>
          <a:xfrm>
            <a:off x="838200" y="1825625"/>
            <a:ext cx="10515600" cy="1603375"/>
          </a:xfrm>
        </p:spPr>
        <p:txBody>
          <a:bodyPr/>
          <a:lstStyle/>
          <a:p>
            <a:r>
              <a:rPr lang="en-US" dirty="0"/>
              <a:t>Protocol: Alice and Bob both seed a secure PRNG with their symmetric secret key, and then use the output as the key for stream key</a:t>
            </a:r>
          </a:p>
        </p:txBody>
      </p:sp>
      <p:sp>
        <p:nvSpPr>
          <p:cNvPr id="5" name="TextBox 4">
            <a:extLst>
              <a:ext uri="{FF2B5EF4-FFF2-40B4-BE49-F238E27FC236}">
                <a16:creationId xmlns:a16="http://schemas.microsoft.com/office/drawing/2014/main" id="{716F2CFE-A656-C34E-84EC-D88D62E92797}"/>
              </a:ext>
            </a:extLst>
          </p:cNvPr>
          <p:cNvSpPr txBox="1"/>
          <p:nvPr/>
        </p:nvSpPr>
        <p:spPr>
          <a:xfrm>
            <a:off x="3163824" y="3194605"/>
            <a:ext cx="1243584" cy="461665"/>
          </a:xfrm>
          <a:prstGeom prst="rect">
            <a:avLst/>
          </a:prstGeom>
          <a:noFill/>
        </p:spPr>
        <p:txBody>
          <a:bodyPr wrap="square" rtlCol="0">
            <a:spAutoFit/>
          </a:bodyPr>
          <a:lstStyle/>
          <a:p>
            <a:r>
              <a:rPr lang="en-US" sz="2400" dirty="0"/>
              <a:t>Alice</a:t>
            </a:r>
          </a:p>
        </p:txBody>
      </p:sp>
      <p:sp>
        <p:nvSpPr>
          <p:cNvPr id="6" name="TextBox 5">
            <a:extLst>
              <a:ext uri="{FF2B5EF4-FFF2-40B4-BE49-F238E27FC236}">
                <a16:creationId xmlns:a16="http://schemas.microsoft.com/office/drawing/2014/main" id="{1F6F0CF3-56E3-4E4B-B42D-BEF46188078D}"/>
              </a:ext>
            </a:extLst>
          </p:cNvPr>
          <p:cNvSpPr txBox="1"/>
          <p:nvPr/>
        </p:nvSpPr>
        <p:spPr>
          <a:xfrm>
            <a:off x="7839458" y="3194604"/>
            <a:ext cx="1243584" cy="461665"/>
          </a:xfrm>
          <a:prstGeom prst="rect">
            <a:avLst/>
          </a:prstGeom>
          <a:noFill/>
        </p:spPr>
        <p:txBody>
          <a:bodyPr wrap="square" rtlCol="0">
            <a:spAutoFit/>
          </a:bodyPr>
          <a:lstStyle/>
          <a:p>
            <a:r>
              <a:rPr lang="en-US" sz="2400" dirty="0"/>
              <a:t>Bob</a:t>
            </a:r>
          </a:p>
        </p:txBody>
      </p:sp>
      <p:sp>
        <p:nvSpPr>
          <p:cNvPr id="7" name="TextBox 6">
            <a:extLst>
              <a:ext uri="{FF2B5EF4-FFF2-40B4-BE49-F238E27FC236}">
                <a16:creationId xmlns:a16="http://schemas.microsoft.com/office/drawing/2014/main" id="{04F43AB5-E709-D749-B6C9-AE4AA3DDD8D7}"/>
              </a:ext>
            </a:extLst>
          </p:cNvPr>
          <p:cNvSpPr txBox="1"/>
          <p:nvPr/>
        </p:nvSpPr>
        <p:spPr>
          <a:xfrm>
            <a:off x="3108960" y="3859069"/>
            <a:ext cx="1243584" cy="461665"/>
          </a:xfrm>
          <a:prstGeom prst="rect">
            <a:avLst/>
          </a:prstGeom>
          <a:noFill/>
        </p:spPr>
        <p:txBody>
          <a:bodyPr wrap="square" rtlCol="0">
            <a:spAutoFit/>
          </a:bodyPr>
          <a:lstStyle/>
          <a:p>
            <a:r>
              <a:rPr lang="en-US" sz="2400" dirty="0"/>
              <a:t>Seed(k)</a:t>
            </a:r>
          </a:p>
        </p:txBody>
      </p:sp>
      <p:sp>
        <p:nvSpPr>
          <p:cNvPr id="8" name="TextBox 7">
            <a:extLst>
              <a:ext uri="{FF2B5EF4-FFF2-40B4-BE49-F238E27FC236}">
                <a16:creationId xmlns:a16="http://schemas.microsoft.com/office/drawing/2014/main" id="{357A8DBD-3CAE-9D4D-97AE-5E472F8BADF1}"/>
              </a:ext>
            </a:extLst>
          </p:cNvPr>
          <p:cNvSpPr txBox="1"/>
          <p:nvPr/>
        </p:nvSpPr>
        <p:spPr>
          <a:xfrm>
            <a:off x="7784594" y="3889034"/>
            <a:ext cx="1243584" cy="461665"/>
          </a:xfrm>
          <a:prstGeom prst="rect">
            <a:avLst/>
          </a:prstGeom>
          <a:noFill/>
        </p:spPr>
        <p:txBody>
          <a:bodyPr wrap="square" rtlCol="0">
            <a:spAutoFit/>
          </a:bodyPr>
          <a:lstStyle/>
          <a:p>
            <a:r>
              <a:rPr lang="en-US" sz="2400" dirty="0"/>
              <a:t>Seed(k)</a:t>
            </a:r>
          </a:p>
        </p:txBody>
      </p:sp>
      <p:sp>
        <p:nvSpPr>
          <p:cNvPr id="9" name="TextBox 8">
            <a:extLst>
              <a:ext uri="{FF2B5EF4-FFF2-40B4-BE49-F238E27FC236}">
                <a16:creationId xmlns:a16="http://schemas.microsoft.com/office/drawing/2014/main" id="{D1284780-EB9D-384A-93A1-898907F04B65}"/>
              </a:ext>
            </a:extLst>
          </p:cNvPr>
          <p:cNvSpPr txBox="1"/>
          <p:nvPr/>
        </p:nvSpPr>
        <p:spPr>
          <a:xfrm>
            <a:off x="2852928" y="4567147"/>
            <a:ext cx="2157984" cy="461665"/>
          </a:xfrm>
          <a:prstGeom prst="rect">
            <a:avLst/>
          </a:prstGeom>
          <a:noFill/>
        </p:spPr>
        <p:txBody>
          <a:bodyPr wrap="square" rtlCol="0">
            <a:spAutoFit/>
          </a:bodyPr>
          <a:lstStyle/>
          <a:p>
            <a:r>
              <a:rPr lang="en-US" sz="2400" dirty="0"/>
              <a:t>Generate(n)</a:t>
            </a:r>
          </a:p>
        </p:txBody>
      </p:sp>
      <p:sp>
        <p:nvSpPr>
          <p:cNvPr id="10" name="TextBox 9">
            <a:extLst>
              <a:ext uri="{FF2B5EF4-FFF2-40B4-BE49-F238E27FC236}">
                <a16:creationId xmlns:a16="http://schemas.microsoft.com/office/drawing/2014/main" id="{4F322DB3-C723-DB43-AF58-D9A217D712EA}"/>
              </a:ext>
            </a:extLst>
          </p:cNvPr>
          <p:cNvSpPr txBox="1"/>
          <p:nvPr/>
        </p:nvSpPr>
        <p:spPr>
          <a:xfrm>
            <a:off x="7559040" y="4563583"/>
            <a:ext cx="2157984" cy="461665"/>
          </a:xfrm>
          <a:prstGeom prst="rect">
            <a:avLst/>
          </a:prstGeom>
          <a:noFill/>
        </p:spPr>
        <p:txBody>
          <a:bodyPr wrap="square" rtlCol="0">
            <a:spAutoFit/>
          </a:bodyPr>
          <a:lstStyle/>
          <a:p>
            <a:r>
              <a:rPr lang="en-US" sz="2400" dirty="0"/>
              <a:t>Generate(n)</a:t>
            </a:r>
          </a:p>
        </p:txBody>
      </p:sp>
      <p:sp>
        <p:nvSpPr>
          <p:cNvPr id="11" name="TextBox 10">
            <a:extLst>
              <a:ext uri="{FF2B5EF4-FFF2-40B4-BE49-F238E27FC236}">
                <a16:creationId xmlns:a16="http://schemas.microsoft.com/office/drawing/2014/main" id="{151B9023-F5A0-C247-9F2D-E6AF699E31BE}"/>
              </a:ext>
            </a:extLst>
          </p:cNvPr>
          <p:cNvSpPr txBox="1"/>
          <p:nvPr/>
        </p:nvSpPr>
        <p:spPr>
          <a:xfrm>
            <a:off x="1005840" y="5705294"/>
            <a:ext cx="2157984" cy="461665"/>
          </a:xfrm>
          <a:prstGeom prst="rect">
            <a:avLst/>
          </a:prstGeom>
          <a:noFill/>
        </p:spPr>
        <p:txBody>
          <a:bodyPr wrap="square" rtlCol="0">
            <a:spAutoFit/>
          </a:bodyPr>
          <a:lstStyle/>
          <a:p>
            <a:r>
              <a:rPr lang="en-US" sz="2400" dirty="0"/>
              <a:t>Plaintext</a:t>
            </a:r>
          </a:p>
        </p:txBody>
      </p:sp>
      <p:sp>
        <p:nvSpPr>
          <p:cNvPr id="12" name="TextBox 11">
            <a:extLst>
              <a:ext uri="{FF2B5EF4-FFF2-40B4-BE49-F238E27FC236}">
                <a16:creationId xmlns:a16="http://schemas.microsoft.com/office/drawing/2014/main" id="{0EE3E65E-2727-1C41-8F58-76FDEA186A3B}"/>
              </a:ext>
            </a:extLst>
          </p:cNvPr>
          <p:cNvSpPr txBox="1"/>
          <p:nvPr/>
        </p:nvSpPr>
        <p:spPr>
          <a:xfrm>
            <a:off x="9869426" y="5668156"/>
            <a:ext cx="2157984" cy="461665"/>
          </a:xfrm>
          <a:prstGeom prst="rect">
            <a:avLst/>
          </a:prstGeom>
          <a:noFill/>
        </p:spPr>
        <p:txBody>
          <a:bodyPr wrap="square" rtlCol="0">
            <a:spAutoFit/>
          </a:bodyPr>
          <a:lstStyle/>
          <a:p>
            <a:r>
              <a:rPr lang="en-US" sz="2400" dirty="0"/>
              <a:t>Plaintext</a:t>
            </a:r>
          </a:p>
        </p:txBody>
      </p:sp>
      <p:sp>
        <p:nvSpPr>
          <p:cNvPr id="13" name="TextBox 12">
            <a:extLst>
              <a:ext uri="{FF2B5EF4-FFF2-40B4-BE49-F238E27FC236}">
                <a16:creationId xmlns:a16="http://schemas.microsoft.com/office/drawing/2014/main" id="{FFF98B0E-5094-894B-AABB-EECFF031FB52}"/>
              </a:ext>
            </a:extLst>
          </p:cNvPr>
          <p:cNvSpPr txBox="1"/>
          <p:nvPr/>
        </p:nvSpPr>
        <p:spPr>
          <a:xfrm>
            <a:off x="5167639" y="5723020"/>
            <a:ext cx="2157984" cy="461665"/>
          </a:xfrm>
          <a:prstGeom prst="rect">
            <a:avLst/>
          </a:prstGeom>
          <a:noFill/>
        </p:spPr>
        <p:txBody>
          <a:bodyPr wrap="square" rtlCol="0">
            <a:spAutoFit/>
          </a:bodyPr>
          <a:lstStyle/>
          <a:p>
            <a:r>
              <a:rPr lang="en-US" sz="2400" dirty="0"/>
              <a:t>Ciphertext</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C906AA1-66A2-D54A-9AD7-D18D45991AC0}"/>
                  </a:ext>
                </a:extLst>
              </p:cNvPr>
              <p:cNvSpPr txBox="1"/>
              <p:nvPr/>
            </p:nvSpPr>
            <p:spPr>
              <a:xfrm>
                <a:off x="7967024" y="5751460"/>
                <a:ext cx="466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4" name="TextBox 13">
                <a:extLst>
                  <a:ext uri="{FF2B5EF4-FFF2-40B4-BE49-F238E27FC236}">
                    <a16:creationId xmlns:a16="http://schemas.microsoft.com/office/drawing/2014/main" id="{8C906AA1-66A2-D54A-9AD7-D18D45991AC0}"/>
                  </a:ext>
                </a:extLst>
              </p:cNvPr>
              <p:cNvSpPr txBox="1">
                <a:spLocks noRot="1" noChangeAspect="1" noMove="1" noResize="1" noEditPoints="1" noAdjustHandles="1" noChangeArrowheads="1" noChangeShapeType="1" noTextEdit="1"/>
              </p:cNvSpPr>
              <p:nvPr/>
            </p:nvSpPr>
            <p:spPr>
              <a:xfrm>
                <a:off x="7967024" y="5751460"/>
                <a:ext cx="466794" cy="369332"/>
              </a:xfrm>
              <a:prstGeom prst="rect">
                <a:avLst/>
              </a:prstGeom>
              <a:blipFill>
                <a:blip r:embed="rId2"/>
                <a:stretch>
                  <a:fillRect b="-491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3521EA5-D1A8-E64A-9444-8D824604BEE3}"/>
                  </a:ext>
                </a:extLst>
              </p:cNvPr>
              <p:cNvSpPr txBox="1"/>
              <p:nvPr/>
            </p:nvSpPr>
            <p:spPr>
              <a:xfrm>
                <a:off x="3290093" y="5734165"/>
                <a:ext cx="466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5" name="TextBox 14">
                <a:extLst>
                  <a:ext uri="{FF2B5EF4-FFF2-40B4-BE49-F238E27FC236}">
                    <a16:creationId xmlns:a16="http://schemas.microsoft.com/office/drawing/2014/main" id="{A3521EA5-D1A8-E64A-9444-8D824604BEE3}"/>
                  </a:ext>
                </a:extLst>
              </p:cNvPr>
              <p:cNvSpPr txBox="1">
                <a:spLocks noRot="1" noChangeAspect="1" noMove="1" noResize="1" noEditPoints="1" noAdjustHandles="1" noChangeArrowheads="1" noChangeShapeType="1" noTextEdit="1"/>
              </p:cNvSpPr>
              <p:nvPr/>
            </p:nvSpPr>
            <p:spPr>
              <a:xfrm>
                <a:off x="3290093" y="5734165"/>
                <a:ext cx="466794" cy="369332"/>
              </a:xfrm>
              <a:prstGeom prst="rect">
                <a:avLst/>
              </a:prstGeom>
              <a:blipFill>
                <a:blip r:embed="rId3"/>
                <a:stretch>
                  <a:fillRect b="-6667"/>
                </a:stretch>
              </a:blipFill>
            </p:spPr>
            <p:txBody>
              <a:bodyPr/>
              <a:lstStyle/>
              <a:p>
                <a:r>
                  <a:rPr lang="en-IN">
                    <a:noFill/>
                  </a:rPr>
                  <a:t> </a:t>
                </a:r>
              </a:p>
            </p:txBody>
          </p:sp>
        </mc:Fallback>
      </mc:AlternateContent>
      <p:cxnSp>
        <p:nvCxnSpPr>
          <p:cNvPr id="17" name="Straight Arrow Connector 16">
            <a:extLst>
              <a:ext uri="{FF2B5EF4-FFF2-40B4-BE49-F238E27FC236}">
                <a16:creationId xmlns:a16="http://schemas.microsoft.com/office/drawing/2014/main" id="{AF0CC63F-5CD1-7F4B-B2D0-33AA703F4078}"/>
              </a:ext>
            </a:extLst>
          </p:cNvPr>
          <p:cNvCxnSpPr/>
          <p:nvPr/>
        </p:nvCxnSpPr>
        <p:spPr>
          <a:xfrm>
            <a:off x="3541778" y="3569485"/>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76F5D24-2DDF-F84B-B374-2ED36B66CA77}"/>
              </a:ext>
            </a:extLst>
          </p:cNvPr>
          <p:cNvCxnSpPr/>
          <p:nvPr/>
        </p:nvCxnSpPr>
        <p:spPr>
          <a:xfrm>
            <a:off x="3541778" y="4320734"/>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F1B06A0-36C9-8A40-BB57-759508DA1C4C}"/>
              </a:ext>
            </a:extLst>
          </p:cNvPr>
          <p:cNvCxnSpPr/>
          <p:nvPr/>
        </p:nvCxnSpPr>
        <p:spPr>
          <a:xfrm>
            <a:off x="8174738" y="3592376"/>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A8DB63E-E8CC-1A4A-97E6-C62A95037474}"/>
              </a:ext>
            </a:extLst>
          </p:cNvPr>
          <p:cNvCxnSpPr/>
          <p:nvPr/>
        </p:nvCxnSpPr>
        <p:spPr>
          <a:xfrm>
            <a:off x="8174740" y="4325337"/>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F495CC-AFB2-F149-88AE-A61AE479D4C6}"/>
              </a:ext>
            </a:extLst>
          </p:cNvPr>
          <p:cNvCxnSpPr>
            <a:cxnSpLocks/>
            <a:endCxn id="15" idx="1"/>
          </p:cNvCxnSpPr>
          <p:nvPr/>
        </p:nvCxnSpPr>
        <p:spPr>
          <a:xfrm flipV="1">
            <a:off x="2249424" y="5918831"/>
            <a:ext cx="1040669" cy="9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EFFF25-362B-C34C-A20B-C7C5EB169224}"/>
              </a:ext>
            </a:extLst>
          </p:cNvPr>
          <p:cNvCxnSpPr>
            <a:cxnSpLocks/>
            <a:endCxn id="13" idx="1"/>
          </p:cNvCxnSpPr>
          <p:nvPr/>
        </p:nvCxnSpPr>
        <p:spPr>
          <a:xfrm flipV="1">
            <a:off x="3846376" y="5953853"/>
            <a:ext cx="1321263"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CFFA953-2D19-DF44-A5C3-0152B272C311}"/>
              </a:ext>
            </a:extLst>
          </p:cNvPr>
          <p:cNvCxnSpPr>
            <a:cxnSpLocks/>
            <a:endCxn id="14" idx="1"/>
          </p:cNvCxnSpPr>
          <p:nvPr/>
        </p:nvCxnSpPr>
        <p:spPr>
          <a:xfrm flipV="1">
            <a:off x="6743925" y="5936126"/>
            <a:ext cx="1223099" cy="116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27A5B39-091E-0945-AD46-284A75FBADA1}"/>
              </a:ext>
            </a:extLst>
          </p:cNvPr>
          <p:cNvCxnSpPr>
            <a:cxnSpLocks/>
          </p:cNvCxnSpPr>
          <p:nvPr/>
        </p:nvCxnSpPr>
        <p:spPr>
          <a:xfrm>
            <a:off x="8433818" y="5952256"/>
            <a:ext cx="1283206" cy="4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4B9B78-5E0A-4047-A77E-DD6D81FC5627}"/>
              </a:ext>
            </a:extLst>
          </p:cNvPr>
          <p:cNvCxnSpPr>
            <a:cxnSpLocks/>
          </p:cNvCxnSpPr>
          <p:nvPr/>
        </p:nvCxnSpPr>
        <p:spPr>
          <a:xfrm>
            <a:off x="3523492" y="5025248"/>
            <a:ext cx="0" cy="7262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77074AB-72BF-594C-BAE4-303878B058F1}"/>
              </a:ext>
            </a:extLst>
          </p:cNvPr>
          <p:cNvCxnSpPr>
            <a:cxnSpLocks/>
          </p:cNvCxnSpPr>
          <p:nvPr/>
        </p:nvCxnSpPr>
        <p:spPr>
          <a:xfrm>
            <a:off x="8174738" y="4979082"/>
            <a:ext cx="0" cy="7262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073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20B7-6677-AB4D-BEDD-F0C413731483}"/>
              </a:ext>
            </a:extLst>
          </p:cNvPr>
          <p:cNvSpPr>
            <a:spLocks noGrp="1"/>
          </p:cNvSpPr>
          <p:nvPr>
            <p:ph type="title"/>
          </p:nvPr>
        </p:nvSpPr>
        <p:spPr/>
        <p:txBody>
          <a:bodyPr/>
          <a:lstStyle/>
          <a:p>
            <a:r>
              <a:rPr lang="en-US" dirty="0"/>
              <a:t>How to generate Stream Key?</a:t>
            </a:r>
          </a:p>
        </p:txBody>
      </p:sp>
      <p:sp>
        <p:nvSpPr>
          <p:cNvPr id="3" name="Content Placeholder 2">
            <a:extLst>
              <a:ext uri="{FF2B5EF4-FFF2-40B4-BE49-F238E27FC236}">
                <a16:creationId xmlns:a16="http://schemas.microsoft.com/office/drawing/2014/main" id="{E37B0E61-0A36-5346-A4EB-11919E04ACA8}"/>
              </a:ext>
            </a:extLst>
          </p:cNvPr>
          <p:cNvSpPr>
            <a:spLocks noGrp="1"/>
          </p:cNvSpPr>
          <p:nvPr>
            <p:ph idx="1"/>
          </p:nvPr>
        </p:nvSpPr>
        <p:spPr/>
        <p:txBody>
          <a:bodyPr/>
          <a:lstStyle/>
          <a:p>
            <a:r>
              <a:rPr lang="en-US" dirty="0"/>
              <a:t>How to generate Stream Key?</a:t>
            </a:r>
          </a:p>
        </p:txBody>
      </p:sp>
    </p:spTree>
    <p:extLst>
      <p:ext uri="{BB962C8B-B14F-4D97-AF65-F5344CB8AC3E}">
        <p14:creationId xmlns:p14="http://schemas.microsoft.com/office/powerpoint/2010/main" val="3739585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FC6DD-56B6-A640-B076-951525B054A3}"/>
              </a:ext>
            </a:extLst>
          </p:cNvPr>
          <p:cNvSpPr>
            <a:spLocks noGrp="1"/>
          </p:cNvSpPr>
          <p:nvPr>
            <p:ph type="title"/>
          </p:nvPr>
        </p:nvSpPr>
        <p:spPr/>
        <p:txBody>
          <a:bodyPr/>
          <a:lstStyle/>
          <a:p>
            <a:r>
              <a:rPr lang="en-US" dirty="0"/>
              <a:t>Stream Ciphers</a:t>
            </a:r>
          </a:p>
        </p:txBody>
      </p:sp>
      <p:sp>
        <p:nvSpPr>
          <p:cNvPr id="3" name="Content Placeholder 2">
            <a:extLst>
              <a:ext uri="{FF2B5EF4-FFF2-40B4-BE49-F238E27FC236}">
                <a16:creationId xmlns:a16="http://schemas.microsoft.com/office/drawing/2014/main" id="{CC166B2C-D013-954B-A28F-F098A366A192}"/>
              </a:ext>
            </a:extLst>
          </p:cNvPr>
          <p:cNvSpPr>
            <a:spLocks noGrp="1"/>
          </p:cNvSpPr>
          <p:nvPr>
            <p:ph idx="1"/>
          </p:nvPr>
        </p:nvSpPr>
        <p:spPr>
          <a:xfrm>
            <a:off x="838200" y="1825625"/>
            <a:ext cx="10515600" cy="1603375"/>
          </a:xfrm>
        </p:spPr>
        <p:txBody>
          <a:bodyPr/>
          <a:lstStyle/>
          <a:p>
            <a:r>
              <a:rPr lang="en-US" dirty="0"/>
              <a:t>Protocol: Alice and Bob both seed a secure PRNG with their symmetric secret key, and then use the output as the key for stream key</a:t>
            </a:r>
          </a:p>
        </p:txBody>
      </p:sp>
      <p:sp>
        <p:nvSpPr>
          <p:cNvPr id="5" name="TextBox 4">
            <a:extLst>
              <a:ext uri="{FF2B5EF4-FFF2-40B4-BE49-F238E27FC236}">
                <a16:creationId xmlns:a16="http://schemas.microsoft.com/office/drawing/2014/main" id="{716F2CFE-A656-C34E-84EC-D88D62E92797}"/>
              </a:ext>
            </a:extLst>
          </p:cNvPr>
          <p:cNvSpPr txBox="1"/>
          <p:nvPr/>
        </p:nvSpPr>
        <p:spPr>
          <a:xfrm>
            <a:off x="3163824" y="3194605"/>
            <a:ext cx="1243584" cy="461665"/>
          </a:xfrm>
          <a:prstGeom prst="rect">
            <a:avLst/>
          </a:prstGeom>
          <a:noFill/>
        </p:spPr>
        <p:txBody>
          <a:bodyPr wrap="square" rtlCol="0">
            <a:spAutoFit/>
          </a:bodyPr>
          <a:lstStyle/>
          <a:p>
            <a:r>
              <a:rPr lang="en-US" sz="2400" dirty="0"/>
              <a:t>Alice</a:t>
            </a:r>
          </a:p>
        </p:txBody>
      </p:sp>
      <p:sp>
        <p:nvSpPr>
          <p:cNvPr id="6" name="TextBox 5">
            <a:extLst>
              <a:ext uri="{FF2B5EF4-FFF2-40B4-BE49-F238E27FC236}">
                <a16:creationId xmlns:a16="http://schemas.microsoft.com/office/drawing/2014/main" id="{1F6F0CF3-56E3-4E4B-B42D-BEF46188078D}"/>
              </a:ext>
            </a:extLst>
          </p:cNvPr>
          <p:cNvSpPr txBox="1"/>
          <p:nvPr/>
        </p:nvSpPr>
        <p:spPr>
          <a:xfrm>
            <a:off x="7839458" y="3194604"/>
            <a:ext cx="1243584" cy="461665"/>
          </a:xfrm>
          <a:prstGeom prst="rect">
            <a:avLst/>
          </a:prstGeom>
          <a:noFill/>
        </p:spPr>
        <p:txBody>
          <a:bodyPr wrap="square" rtlCol="0">
            <a:spAutoFit/>
          </a:bodyPr>
          <a:lstStyle/>
          <a:p>
            <a:r>
              <a:rPr lang="en-US" sz="2400" dirty="0"/>
              <a:t>Bob</a:t>
            </a:r>
          </a:p>
        </p:txBody>
      </p:sp>
      <p:sp>
        <p:nvSpPr>
          <p:cNvPr id="7" name="TextBox 6">
            <a:extLst>
              <a:ext uri="{FF2B5EF4-FFF2-40B4-BE49-F238E27FC236}">
                <a16:creationId xmlns:a16="http://schemas.microsoft.com/office/drawing/2014/main" id="{04F43AB5-E709-D749-B6C9-AE4AA3DDD8D7}"/>
              </a:ext>
            </a:extLst>
          </p:cNvPr>
          <p:cNvSpPr txBox="1"/>
          <p:nvPr/>
        </p:nvSpPr>
        <p:spPr>
          <a:xfrm>
            <a:off x="3108960" y="3859069"/>
            <a:ext cx="1243584" cy="461665"/>
          </a:xfrm>
          <a:prstGeom prst="rect">
            <a:avLst/>
          </a:prstGeom>
          <a:noFill/>
        </p:spPr>
        <p:txBody>
          <a:bodyPr wrap="square" rtlCol="0">
            <a:spAutoFit/>
          </a:bodyPr>
          <a:lstStyle/>
          <a:p>
            <a:r>
              <a:rPr lang="en-US" sz="2400" dirty="0"/>
              <a:t>Seed(k)</a:t>
            </a:r>
          </a:p>
        </p:txBody>
      </p:sp>
      <p:sp>
        <p:nvSpPr>
          <p:cNvPr id="8" name="TextBox 7">
            <a:extLst>
              <a:ext uri="{FF2B5EF4-FFF2-40B4-BE49-F238E27FC236}">
                <a16:creationId xmlns:a16="http://schemas.microsoft.com/office/drawing/2014/main" id="{357A8DBD-3CAE-9D4D-97AE-5E472F8BADF1}"/>
              </a:ext>
            </a:extLst>
          </p:cNvPr>
          <p:cNvSpPr txBox="1"/>
          <p:nvPr/>
        </p:nvSpPr>
        <p:spPr>
          <a:xfrm>
            <a:off x="7784594" y="3889034"/>
            <a:ext cx="1243584" cy="461665"/>
          </a:xfrm>
          <a:prstGeom prst="rect">
            <a:avLst/>
          </a:prstGeom>
          <a:noFill/>
        </p:spPr>
        <p:txBody>
          <a:bodyPr wrap="square" rtlCol="0">
            <a:spAutoFit/>
          </a:bodyPr>
          <a:lstStyle/>
          <a:p>
            <a:r>
              <a:rPr lang="en-US" sz="2400" dirty="0"/>
              <a:t>Seed(k)</a:t>
            </a:r>
          </a:p>
        </p:txBody>
      </p:sp>
      <p:sp>
        <p:nvSpPr>
          <p:cNvPr id="9" name="TextBox 8">
            <a:extLst>
              <a:ext uri="{FF2B5EF4-FFF2-40B4-BE49-F238E27FC236}">
                <a16:creationId xmlns:a16="http://schemas.microsoft.com/office/drawing/2014/main" id="{D1284780-EB9D-384A-93A1-898907F04B65}"/>
              </a:ext>
            </a:extLst>
          </p:cNvPr>
          <p:cNvSpPr txBox="1"/>
          <p:nvPr/>
        </p:nvSpPr>
        <p:spPr>
          <a:xfrm>
            <a:off x="2852928" y="4567147"/>
            <a:ext cx="2157984" cy="461665"/>
          </a:xfrm>
          <a:prstGeom prst="rect">
            <a:avLst/>
          </a:prstGeom>
          <a:noFill/>
        </p:spPr>
        <p:txBody>
          <a:bodyPr wrap="square" rtlCol="0">
            <a:spAutoFit/>
          </a:bodyPr>
          <a:lstStyle/>
          <a:p>
            <a:r>
              <a:rPr lang="en-US" sz="2400" dirty="0"/>
              <a:t>Generate(n)</a:t>
            </a:r>
          </a:p>
        </p:txBody>
      </p:sp>
      <p:sp>
        <p:nvSpPr>
          <p:cNvPr id="10" name="TextBox 9">
            <a:extLst>
              <a:ext uri="{FF2B5EF4-FFF2-40B4-BE49-F238E27FC236}">
                <a16:creationId xmlns:a16="http://schemas.microsoft.com/office/drawing/2014/main" id="{4F322DB3-C723-DB43-AF58-D9A217D712EA}"/>
              </a:ext>
            </a:extLst>
          </p:cNvPr>
          <p:cNvSpPr txBox="1"/>
          <p:nvPr/>
        </p:nvSpPr>
        <p:spPr>
          <a:xfrm>
            <a:off x="7559040" y="4563583"/>
            <a:ext cx="2157984" cy="461665"/>
          </a:xfrm>
          <a:prstGeom prst="rect">
            <a:avLst/>
          </a:prstGeom>
          <a:noFill/>
        </p:spPr>
        <p:txBody>
          <a:bodyPr wrap="square" rtlCol="0">
            <a:spAutoFit/>
          </a:bodyPr>
          <a:lstStyle/>
          <a:p>
            <a:r>
              <a:rPr lang="en-US" sz="2400" dirty="0"/>
              <a:t>Generate(n)</a:t>
            </a:r>
          </a:p>
        </p:txBody>
      </p:sp>
      <p:sp>
        <p:nvSpPr>
          <p:cNvPr id="11" name="TextBox 10">
            <a:extLst>
              <a:ext uri="{FF2B5EF4-FFF2-40B4-BE49-F238E27FC236}">
                <a16:creationId xmlns:a16="http://schemas.microsoft.com/office/drawing/2014/main" id="{151B9023-F5A0-C247-9F2D-E6AF699E31BE}"/>
              </a:ext>
            </a:extLst>
          </p:cNvPr>
          <p:cNvSpPr txBox="1"/>
          <p:nvPr/>
        </p:nvSpPr>
        <p:spPr>
          <a:xfrm>
            <a:off x="1005840" y="5705294"/>
            <a:ext cx="2157984" cy="461665"/>
          </a:xfrm>
          <a:prstGeom prst="rect">
            <a:avLst/>
          </a:prstGeom>
          <a:noFill/>
        </p:spPr>
        <p:txBody>
          <a:bodyPr wrap="square" rtlCol="0">
            <a:spAutoFit/>
          </a:bodyPr>
          <a:lstStyle/>
          <a:p>
            <a:r>
              <a:rPr lang="en-US" sz="2400" dirty="0"/>
              <a:t>Plaintext</a:t>
            </a:r>
          </a:p>
        </p:txBody>
      </p:sp>
      <p:sp>
        <p:nvSpPr>
          <p:cNvPr id="12" name="TextBox 11">
            <a:extLst>
              <a:ext uri="{FF2B5EF4-FFF2-40B4-BE49-F238E27FC236}">
                <a16:creationId xmlns:a16="http://schemas.microsoft.com/office/drawing/2014/main" id="{0EE3E65E-2727-1C41-8F58-76FDEA186A3B}"/>
              </a:ext>
            </a:extLst>
          </p:cNvPr>
          <p:cNvSpPr txBox="1"/>
          <p:nvPr/>
        </p:nvSpPr>
        <p:spPr>
          <a:xfrm>
            <a:off x="9869426" y="5668156"/>
            <a:ext cx="2157984" cy="461665"/>
          </a:xfrm>
          <a:prstGeom prst="rect">
            <a:avLst/>
          </a:prstGeom>
          <a:noFill/>
        </p:spPr>
        <p:txBody>
          <a:bodyPr wrap="square" rtlCol="0">
            <a:spAutoFit/>
          </a:bodyPr>
          <a:lstStyle/>
          <a:p>
            <a:r>
              <a:rPr lang="en-US" sz="2400" dirty="0"/>
              <a:t>Plaintext</a:t>
            </a:r>
          </a:p>
        </p:txBody>
      </p:sp>
      <p:sp>
        <p:nvSpPr>
          <p:cNvPr id="13" name="TextBox 12">
            <a:extLst>
              <a:ext uri="{FF2B5EF4-FFF2-40B4-BE49-F238E27FC236}">
                <a16:creationId xmlns:a16="http://schemas.microsoft.com/office/drawing/2014/main" id="{FFF98B0E-5094-894B-AABB-EECFF031FB52}"/>
              </a:ext>
            </a:extLst>
          </p:cNvPr>
          <p:cNvSpPr txBox="1"/>
          <p:nvPr/>
        </p:nvSpPr>
        <p:spPr>
          <a:xfrm>
            <a:off x="5167639" y="5723020"/>
            <a:ext cx="2157984" cy="461665"/>
          </a:xfrm>
          <a:prstGeom prst="rect">
            <a:avLst/>
          </a:prstGeom>
          <a:noFill/>
        </p:spPr>
        <p:txBody>
          <a:bodyPr wrap="square" rtlCol="0">
            <a:spAutoFit/>
          </a:bodyPr>
          <a:lstStyle/>
          <a:p>
            <a:r>
              <a:rPr lang="en-US" sz="2400" dirty="0"/>
              <a:t>Ciphertext</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C906AA1-66A2-D54A-9AD7-D18D45991AC0}"/>
                  </a:ext>
                </a:extLst>
              </p:cNvPr>
              <p:cNvSpPr txBox="1"/>
              <p:nvPr/>
            </p:nvSpPr>
            <p:spPr>
              <a:xfrm>
                <a:off x="7967024" y="5751460"/>
                <a:ext cx="466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4" name="TextBox 13">
                <a:extLst>
                  <a:ext uri="{FF2B5EF4-FFF2-40B4-BE49-F238E27FC236}">
                    <a16:creationId xmlns:a16="http://schemas.microsoft.com/office/drawing/2014/main" id="{8C906AA1-66A2-D54A-9AD7-D18D45991AC0}"/>
                  </a:ext>
                </a:extLst>
              </p:cNvPr>
              <p:cNvSpPr txBox="1">
                <a:spLocks noRot="1" noChangeAspect="1" noMove="1" noResize="1" noEditPoints="1" noAdjustHandles="1" noChangeArrowheads="1" noChangeShapeType="1" noTextEdit="1"/>
              </p:cNvSpPr>
              <p:nvPr/>
            </p:nvSpPr>
            <p:spPr>
              <a:xfrm>
                <a:off x="7967024" y="5751460"/>
                <a:ext cx="466794" cy="369332"/>
              </a:xfrm>
              <a:prstGeom prst="rect">
                <a:avLst/>
              </a:prstGeom>
              <a:blipFill>
                <a:blip r:embed="rId2"/>
                <a:stretch>
                  <a:fillRect b="-491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3521EA5-D1A8-E64A-9444-8D824604BEE3}"/>
                  </a:ext>
                </a:extLst>
              </p:cNvPr>
              <p:cNvSpPr txBox="1"/>
              <p:nvPr/>
            </p:nvSpPr>
            <p:spPr>
              <a:xfrm>
                <a:off x="3290093" y="5734165"/>
                <a:ext cx="466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5" name="TextBox 14">
                <a:extLst>
                  <a:ext uri="{FF2B5EF4-FFF2-40B4-BE49-F238E27FC236}">
                    <a16:creationId xmlns:a16="http://schemas.microsoft.com/office/drawing/2014/main" id="{A3521EA5-D1A8-E64A-9444-8D824604BEE3}"/>
                  </a:ext>
                </a:extLst>
              </p:cNvPr>
              <p:cNvSpPr txBox="1">
                <a:spLocks noRot="1" noChangeAspect="1" noMove="1" noResize="1" noEditPoints="1" noAdjustHandles="1" noChangeArrowheads="1" noChangeShapeType="1" noTextEdit="1"/>
              </p:cNvSpPr>
              <p:nvPr/>
            </p:nvSpPr>
            <p:spPr>
              <a:xfrm>
                <a:off x="3290093" y="5734165"/>
                <a:ext cx="466794" cy="369332"/>
              </a:xfrm>
              <a:prstGeom prst="rect">
                <a:avLst/>
              </a:prstGeom>
              <a:blipFill>
                <a:blip r:embed="rId3"/>
                <a:stretch>
                  <a:fillRect b="-6667"/>
                </a:stretch>
              </a:blipFill>
            </p:spPr>
            <p:txBody>
              <a:bodyPr/>
              <a:lstStyle/>
              <a:p>
                <a:r>
                  <a:rPr lang="en-IN">
                    <a:noFill/>
                  </a:rPr>
                  <a:t> </a:t>
                </a:r>
              </a:p>
            </p:txBody>
          </p:sp>
        </mc:Fallback>
      </mc:AlternateContent>
      <p:cxnSp>
        <p:nvCxnSpPr>
          <p:cNvPr id="17" name="Straight Arrow Connector 16">
            <a:extLst>
              <a:ext uri="{FF2B5EF4-FFF2-40B4-BE49-F238E27FC236}">
                <a16:creationId xmlns:a16="http://schemas.microsoft.com/office/drawing/2014/main" id="{AF0CC63F-5CD1-7F4B-B2D0-33AA703F4078}"/>
              </a:ext>
            </a:extLst>
          </p:cNvPr>
          <p:cNvCxnSpPr/>
          <p:nvPr/>
        </p:nvCxnSpPr>
        <p:spPr>
          <a:xfrm>
            <a:off x="3541778" y="3569485"/>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76F5D24-2DDF-F84B-B374-2ED36B66CA77}"/>
              </a:ext>
            </a:extLst>
          </p:cNvPr>
          <p:cNvCxnSpPr/>
          <p:nvPr/>
        </p:nvCxnSpPr>
        <p:spPr>
          <a:xfrm>
            <a:off x="3541778" y="4320734"/>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F1B06A0-36C9-8A40-BB57-759508DA1C4C}"/>
              </a:ext>
            </a:extLst>
          </p:cNvPr>
          <p:cNvCxnSpPr/>
          <p:nvPr/>
        </p:nvCxnSpPr>
        <p:spPr>
          <a:xfrm>
            <a:off x="8174738" y="3592376"/>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A8DB63E-E8CC-1A4A-97E6-C62A95037474}"/>
              </a:ext>
            </a:extLst>
          </p:cNvPr>
          <p:cNvCxnSpPr/>
          <p:nvPr/>
        </p:nvCxnSpPr>
        <p:spPr>
          <a:xfrm>
            <a:off x="8174740" y="4325337"/>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F495CC-AFB2-F149-88AE-A61AE479D4C6}"/>
              </a:ext>
            </a:extLst>
          </p:cNvPr>
          <p:cNvCxnSpPr>
            <a:cxnSpLocks/>
            <a:endCxn id="15" idx="1"/>
          </p:cNvCxnSpPr>
          <p:nvPr/>
        </p:nvCxnSpPr>
        <p:spPr>
          <a:xfrm flipV="1">
            <a:off x="2249424" y="5918831"/>
            <a:ext cx="1040669" cy="9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EFFF25-362B-C34C-A20B-C7C5EB169224}"/>
              </a:ext>
            </a:extLst>
          </p:cNvPr>
          <p:cNvCxnSpPr>
            <a:cxnSpLocks/>
            <a:endCxn id="13" idx="1"/>
          </p:cNvCxnSpPr>
          <p:nvPr/>
        </p:nvCxnSpPr>
        <p:spPr>
          <a:xfrm flipV="1">
            <a:off x="3846376" y="5953853"/>
            <a:ext cx="1321263"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CFFA953-2D19-DF44-A5C3-0152B272C311}"/>
              </a:ext>
            </a:extLst>
          </p:cNvPr>
          <p:cNvCxnSpPr>
            <a:cxnSpLocks/>
            <a:endCxn id="14" idx="1"/>
          </p:cNvCxnSpPr>
          <p:nvPr/>
        </p:nvCxnSpPr>
        <p:spPr>
          <a:xfrm flipV="1">
            <a:off x="6743925" y="5936126"/>
            <a:ext cx="1223099" cy="116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27A5B39-091E-0945-AD46-284A75FBADA1}"/>
              </a:ext>
            </a:extLst>
          </p:cNvPr>
          <p:cNvCxnSpPr>
            <a:cxnSpLocks/>
          </p:cNvCxnSpPr>
          <p:nvPr/>
        </p:nvCxnSpPr>
        <p:spPr>
          <a:xfrm>
            <a:off x="8433818" y="5952256"/>
            <a:ext cx="1283206" cy="4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4B9B78-5E0A-4047-A77E-DD6D81FC5627}"/>
              </a:ext>
            </a:extLst>
          </p:cNvPr>
          <p:cNvCxnSpPr>
            <a:cxnSpLocks/>
          </p:cNvCxnSpPr>
          <p:nvPr/>
        </p:nvCxnSpPr>
        <p:spPr>
          <a:xfrm>
            <a:off x="3523492" y="5025248"/>
            <a:ext cx="0" cy="7262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77074AB-72BF-594C-BAE4-303878B058F1}"/>
              </a:ext>
            </a:extLst>
          </p:cNvPr>
          <p:cNvCxnSpPr>
            <a:cxnSpLocks/>
          </p:cNvCxnSpPr>
          <p:nvPr/>
        </p:nvCxnSpPr>
        <p:spPr>
          <a:xfrm>
            <a:off x="8174738" y="4979082"/>
            <a:ext cx="0" cy="7262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755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6B0A-216E-8749-AC8F-BEE8A8998B2A}"/>
              </a:ext>
            </a:extLst>
          </p:cNvPr>
          <p:cNvSpPr>
            <a:spLocks noGrp="1"/>
          </p:cNvSpPr>
          <p:nvPr>
            <p:ph type="title"/>
          </p:nvPr>
        </p:nvSpPr>
        <p:spPr/>
        <p:txBody>
          <a:bodyPr>
            <a:normAutofit/>
          </a:bodyPr>
          <a:lstStyle/>
          <a:p>
            <a:r>
              <a:rPr lang="en-US" sz="4000" dirty="0"/>
              <a:t>Stream Ciphers: Encrypting Multiple Messages</a:t>
            </a:r>
          </a:p>
        </p:txBody>
      </p:sp>
      <p:sp>
        <p:nvSpPr>
          <p:cNvPr id="4" name="Content Placeholder 2">
            <a:extLst>
              <a:ext uri="{FF2B5EF4-FFF2-40B4-BE49-F238E27FC236}">
                <a16:creationId xmlns:a16="http://schemas.microsoft.com/office/drawing/2014/main" id="{376F518E-A32D-9248-A160-EEF306BF3ABE}"/>
              </a:ext>
            </a:extLst>
          </p:cNvPr>
          <p:cNvSpPr txBox="1">
            <a:spLocks/>
          </p:cNvSpPr>
          <p:nvPr/>
        </p:nvSpPr>
        <p:spPr>
          <a:xfrm>
            <a:off x="838200" y="1825625"/>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do we encrypt multiple messages without key reuses?</a:t>
            </a:r>
          </a:p>
        </p:txBody>
      </p:sp>
      <p:sp>
        <p:nvSpPr>
          <p:cNvPr id="5" name="TextBox 4">
            <a:extLst>
              <a:ext uri="{FF2B5EF4-FFF2-40B4-BE49-F238E27FC236}">
                <a16:creationId xmlns:a16="http://schemas.microsoft.com/office/drawing/2014/main" id="{0DD27013-9EC6-1241-ADAC-DAB7E18C77AD}"/>
              </a:ext>
            </a:extLst>
          </p:cNvPr>
          <p:cNvSpPr txBox="1"/>
          <p:nvPr/>
        </p:nvSpPr>
        <p:spPr>
          <a:xfrm>
            <a:off x="3163824" y="2920285"/>
            <a:ext cx="1243584" cy="461665"/>
          </a:xfrm>
          <a:prstGeom prst="rect">
            <a:avLst/>
          </a:prstGeom>
          <a:noFill/>
        </p:spPr>
        <p:txBody>
          <a:bodyPr wrap="square" rtlCol="0">
            <a:spAutoFit/>
          </a:bodyPr>
          <a:lstStyle/>
          <a:p>
            <a:r>
              <a:rPr lang="en-US" sz="2400" dirty="0"/>
              <a:t>Alice</a:t>
            </a:r>
          </a:p>
        </p:txBody>
      </p:sp>
      <p:sp>
        <p:nvSpPr>
          <p:cNvPr id="6" name="TextBox 5">
            <a:extLst>
              <a:ext uri="{FF2B5EF4-FFF2-40B4-BE49-F238E27FC236}">
                <a16:creationId xmlns:a16="http://schemas.microsoft.com/office/drawing/2014/main" id="{DE0C3948-873E-7B4B-8A70-A245F7ABA53F}"/>
              </a:ext>
            </a:extLst>
          </p:cNvPr>
          <p:cNvSpPr txBox="1"/>
          <p:nvPr/>
        </p:nvSpPr>
        <p:spPr>
          <a:xfrm>
            <a:off x="7839458" y="2920284"/>
            <a:ext cx="1243584" cy="461665"/>
          </a:xfrm>
          <a:prstGeom prst="rect">
            <a:avLst/>
          </a:prstGeom>
          <a:noFill/>
        </p:spPr>
        <p:txBody>
          <a:bodyPr wrap="square" rtlCol="0">
            <a:spAutoFit/>
          </a:bodyPr>
          <a:lstStyle/>
          <a:p>
            <a:r>
              <a:rPr lang="en-US" sz="2400" dirty="0"/>
              <a:t>Bob</a:t>
            </a:r>
          </a:p>
        </p:txBody>
      </p:sp>
      <p:sp>
        <p:nvSpPr>
          <p:cNvPr id="7" name="TextBox 6">
            <a:extLst>
              <a:ext uri="{FF2B5EF4-FFF2-40B4-BE49-F238E27FC236}">
                <a16:creationId xmlns:a16="http://schemas.microsoft.com/office/drawing/2014/main" id="{75E1D464-D50B-D34E-B9EE-887929BA941C}"/>
              </a:ext>
            </a:extLst>
          </p:cNvPr>
          <p:cNvSpPr txBox="1"/>
          <p:nvPr/>
        </p:nvSpPr>
        <p:spPr>
          <a:xfrm>
            <a:off x="3108960" y="3584749"/>
            <a:ext cx="1243584" cy="461665"/>
          </a:xfrm>
          <a:prstGeom prst="rect">
            <a:avLst/>
          </a:prstGeom>
          <a:noFill/>
        </p:spPr>
        <p:txBody>
          <a:bodyPr wrap="square" rtlCol="0">
            <a:spAutoFit/>
          </a:bodyPr>
          <a:lstStyle/>
          <a:p>
            <a:r>
              <a:rPr lang="en-US" sz="2400" dirty="0"/>
              <a:t>Seed(k)</a:t>
            </a:r>
          </a:p>
        </p:txBody>
      </p:sp>
      <p:sp>
        <p:nvSpPr>
          <p:cNvPr id="8" name="TextBox 7">
            <a:extLst>
              <a:ext uri="{FF2B5EF4-FFF2-40B4-BE49-F238E27FC236}">
                <a16:creationId xmlns:a16="http://schemas.microsoft.com/office/drawing/2014/main" id="{7AF21817-B01D-F348-B699-C705121E9387}"/>
              </a:ext>
            </a:extLst>
          </p:cNvPr>
          <p:cNvSpPr txBox="1"/>
          <p:nvPr/>
        </p:nvSpPr>
        <p:spPr>
          <a:xfrm>
            <a:off x="7784594" y="3614714"/>
            <a:ext cx="1243584" cy="461665"/>
          </a:xfrm>
          <a:prstGeom prst="rect">
            <a:avLst/>
          </a:prstGeom>
          <a:noFill/>
        </p:spPr>
        <p:txBody>
          <a:bodyPr wrap="square" rtlCol="0">
            <a:spAutoFit/>
          </a:bodyPr>
          <a:lstStyle/>
          <a:p>
            <a:r>
              <a:rPr lang="en-US" sz="2400" dirty="0"/>
              <a:t>Seed(k)</a:t>
            </a:r>
          </a:p>
        </p:txBody>
      </p:sp>
      <p:sp>
        <p:nvSpPr>
          <p:cNvPr id="9" name="TextBox 8">
            <a:extLst>
              <a:ext uri="{FF2B5EF4-FFF2-40B4-BE49-F238E27FC236}">
                <a16:creationId xmlns:a16="http://schemas.microsoft.com/office/drawing/2014/main" id="{3D1682C9-8753-FF4A-B580-48EFC2CA7F90}"/>
              </a:ext>
            </a:extLst>
          </p:cNvPr>
          <p:cNvSpPr txBox="1"/>
          <p:nvPr/>
        </p:nvSpPr>
        <p:spPr>
          <a:xfrm>
            <a:off x="2852928" y="4292827"/>
            <a:ext cx="2157984" cy="461665"/>
          </a:xfrm>
          <a:prstGeom prst="rect">
            <a:avLst/>
          </a:prstGeom>
          <a:noFill/>
        </p:spPr>
        <p:txBody>
          <a:bodyPr wrap="square" rtlCol="0">
            <a:spAutoFit/>
          </a:bodyPr>
          <a:lstStyle/>
          <a:p>
            <a:r>
              <a:rPr lang="en-US" sz="2400" dirty="0"/>
              <a:t>Generate(n)</a:t>
            </a:r>
          </a:p>
        </p:txBody>
      </p:sp>
      <p:sp>
        <p:nvSpPr>
          <p:cNvPr id="10" name="TextBox 9">
            <a:extLst>
              <a:ext uri="{FF2B5EF4-FFF2-40B4-BE49-F238E27FC236}">
                <a16:creationId xmlns:a16="http://schemas.microsoft.com/office/drawing/2014/main" id="{8001D2D9-FADC-9642-9935-B2C535B418A1}"/>
              </a:ext>
            </a:extLst>
          </p:cNvPr>
          <p:cNvSpPr txBox="1"/>
          <p:nvPr/>
        </p:nvSpPr>
        <p:spPr>
          <a:xfrm>
            <a:off x="7559040" y="4289263"/>
            <a:ext cx="2157984" cy="461665"/>
          </a:xfrm>
          <a:prstGeom prst="rect">
            <a:avLst/>
          </a:prstGeom>
          <a:noFill/>
        </p:spPr>
        <p:txBody>
          <a:bodyPr wrap="square" rtlCol="0">
            <a:spAutoFit/>
          </a:bodyPr>
          <a:lstStyle/>
          <a:p>
            <a:r>
              <a:rPr lang="en-US" sz="2400" dirty="0"/>
              <a:t>Generate(n)</a:t>
            </a:r>
          </a:p>
        </p:txBody>
      </p:sp>
      <p:sp>
        <p:nvSpPr>
          <p:cNvPr id="11" name="TextBox 10">
            <a:extLst>
              <a:ext uri="{FF2B5EF4-FFF2-40B4-BE49-F238E27FC236}">
                <a16:creationId xmlns:a16="http://schemas.microsoft.com/office/drawing/2014/main" id="{CF556798-83E2-7447-96B6-57797CE13622}"/>
              </a:ext>
            </a:extLst>
          </p:cNvPr>
          <p:cNvSpPr txBox="1"/>
          <p:nvPr/>
        </p:nvSpPr>
        <p:spPr>
          <a:xfrm>
            <a:off x="1005840" y="5430974"/>
            <a:ext cx="2157984" cy="461665"/>
          </a:xfrm>
          <a:prstGeom prst="rect">
            <a:avLst/>
          </a:prstGeom>
          <a:noFill/>
        </p:spPr>
        <p:txBody>
          <a:bodyPr wrap="square" rtlCol="0">
            <a:spAutoFit/>
          </a:bodyPr>
          <a:lstStyle/>
          <a:p>
            <a:r>
              <a:rPr lang="en-US" sz="2400" dirty="0"/>
              <a:t>Plaintext</a:t>
            </a:r>
          </a:p>
        </p:txBody>
      </p:sp>
      <p:sp>
        <p:nvSpPr>
          <p:cNvPr id="12" name="TextBox 11">
            <a:extLst>
              <a:ext uri="{FF2B5EF4-FFF2-40B4-BE49-F238E27FC236}">
                <a16:creationId xmlns:a16="http://schemas.microsoft.com/office/drawing/2014/main" id="{956BC295-AE14-9B48-B4AE-C3F37580C293}"/>
              </a:ext>
            </a:extLst>
          </p:cNvPr>
          <p:cNvSpPr txBox="1"/>
          <p:nvPr/>
        </p:nvSpPr>
        <p:spPr>
          <a:xfrm>
            <a:off x="9869426" y="5393836"/>
            <a:ext cx="2157984" cy="461665"/>
          </a:xfrm>
          <a:prstGeom prst="rect">
            <a:avLst/>
          </a:prstGeom>
          <a:noFill/>
        </p:spPr>
        <p:txBody>
          <a:bodyPr wrap="square" rtlCol="0">
            <a:spAutoFit/>
          </a:bodyPr>
          <a:lstStyle/>
          <a:p>
            <a:r>
              <a:rPr lang="en-US" sz="2400" dirty="0"/>
              <a:t>Plaintext</a:t>
            </a:r>
          </a:p>
        </p:txBody>
      </p:sp>
      <p:sp>
        <p:nvSpPr>
          <p:cNvPr id="13" name="TextBox 12">
            <a:extLst>
              <a:ext uri="{FF2B5EF4-FFF2-40B4-BE49-F238E27FC236}">
                <a16:creationId xmlns:a16="http://schemas.microsoft.com/office/drawing/2014/main" id="{6383BCA4-4857-9F47-B5CE-C6AA5DB646FF}"/>
              </a:ext>
            </a:extLst>
          </p:cNvPr>
          <p:cNvSpPr txBox="1"/>
          <p:nvPr/>
        </p:nvSpPr>
        <p:spPr>
          <a:xfrm>
            <a:off x="5167639" y="5448700"/>
            <a:ext cx="2157984" cy="461665"/>
          </a:xfrm>
          <a:prstGeom prst="rect">
            <a:avLst/>
          </a:prstGeom>
          <a:noFill/>
        </p:spPr>
        <p:txBody>
          <a:bodyPr wrap="square" rtlCol="0">
            <a:spAutoFit/>
          </a:bodyPr>
          <a:lstStyle/>
          <a:p>
            <a:r>
              <a:rPr lang="en-US" sz="2400" dirty="0"/>
              <a:t>Ciphertext</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40924BB-AFD1-404C-A445-1332892BA601}"/>
                  </a:ext>
                </a:extLst>
              </p:cNvPr>
              <p:cNvSpPr txBox="1"/>
              <p:nvPr/>
            </p:nvSpPr>
            <p:spPr>
              <a:xfrm>
                <a:off x="7967024" y="5477140"/>
                <a:ext cx="466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4" name="TextBox 13">
                <a:extLst>
                  <a:ext uri="{FF2B5EF4-FFF2-40B4-BE49-F238E27FC236}">
                    <a16:creationId xmlns:a16="http://schemas.microsoft.com/office/drawing/2014/main" id="{940924BB-AFD1-404C-A445-1332892BA601}"/>
                  </a:ext>
                </a:extLst>
              </p:cNvPr>
              <p:cNvSpPr txBox="1">
                <a:spLocks noRot="1" noChangeAspect="1" noMove="1" noResize="1" noEditPoints="1" noAdjustHandles="1" noChangeArrowheads="1" noChangeShapeType="1" noTextEdit="1"/>
              </p:cNvSpPr>
              <p:nvPr/>
            </p:nvSpPr>
            <p:spPr>
              <a:xfrm>
                <a:off x="7967024" y="5477140"/>
                <a:ext cx="466794" cy="369332"/>
              </a:xfrm>
              <a:prstGeom prst="rect">
                <a:avLst/>
              </a:prstGeom>
              <a:blipFill>
                <a:blip r:embed="rId2"/>
                <a:stretch>
                  <a:fillRect b="-491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FF43D3A-504F-994D-B09A-C482E28461DE}"/>
                  </a:ext>
                </a:extLst>
              </p:cNvPr>
              <p:cNvSpPr txBox="1"/>
              <p:nvPr/>
            </p:nvSpPr>
            <p:spPr>
              <a:xfrm>
                <a:off x="3290093" y="5459845"/>
                <a:ext cx="466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5" name="TextBox 14">
                <a:extLst>
                  <a:ext uri="{FF2B5EF4-FFF2-40B4-BE49-F238E27FC236}">
                    <a16:creationId xmlns:a16="http://schemas.microsoft.com/office/drawing/2014/main" id="{0FF43D3A-504F-994D-B09A-C482E28461DE}"/>
                  </a:ext>
                </a:extLst>
              </p:cNvPr>
              <p:cNvSpPr txBox="1">
                <a:spLocks noRot="1" noChangeAspect="1" noMove="1" noResize="1" noEditPoints="1" noAdjustHandles="1" noChangeArrowheads="1" noChangeShapeType="1" noTextEdit="1"/>
              </p:cNvSpPr>
              <p:nvPr/>
            </p:nvSpPr>
            <p:spPr>
              <a:xfrm>
                <a:off x="3290093" y="5459845"/>
                <a:ext cx="466794" cy="369332"/>
              </a:xfrm>
              <a:prstGeom prst="rect">
                <a:avLst/>
              </a:prstGeom>
              <a:blipFill>
                <a:blip r:embed="rId3"/>
                <a:stretch>
                  <a:fillRect b="-6667"/>
                </a:stretch>
              </a:blipFill>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B0F56C9E-867C-2D42-BF61-AC1FF18D2DDE}"/>
              </a:ext>
            </a:extLst>
          </p:cNvPr>
          <p:cNvCxnSpPr/>
          <p:nvPr/>
        </p:nvCxnSpPr>
        <p:spPr>
          <a:xfrm>
            <a:off x="3541778" y="3295165"/>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F4FB87-7652-B54E-9235-7ED5FE250E49}"/>
              </a:ext>
            </a:extLst>
          </p:cNvPr>
          <p:cNvCxnSpPr/>
          <p:nvPr/>
        </p:nvCxnSpPr>
        <p:spPr>
          <a:xfrm>
            <a:off x="3541778" y="4046414"/>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D5AB4C-64CE-4346-99EF-3A9A52270004}"/>
              </a:ext>
            </a:extLst>
          </p:cNvPr>
          <p:cNvCxnSpPr/>
          <p:nvPr/>
        </p:nvCxnSpPr>
        <p:spPr>
          <a:xfrm>
            <a:off x="8174738" y="3318056"/>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F30E40-14B1-8445-B93D-D012DAE383F0}"/>
              </a:ext>
            </a:extLst>
          </p:cNvPr>
          <p:cNvCxnSpPr/>
          <p:nvPr/>
        </p:nvCxnSpPr>
        <p:spPr>
          <a:xfrm>
            <a:off x="8174740" y="4051017"/>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17E126-0CC9-1D4F-A04E-42E07C72F70D}"/>
              </a:ext>
            </a:extLst>
          </p:cNvPr>
          <p:cNvCxnSpPr>
            <a:cxnSpLocks/>
            <a:endCxn id="15" idx="1"/>
          </p:cNvCxnSpPr>
          <p:nvPr/>
        </p:nvCxnSpPr>
        <p:spPr>
          <a:xfrm flipV="1">
            <a:off x="2249424" y="5644511"/>
            <a:ext cx="1040669" cy="9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D0D1BE6-2D8F-494F-B344-23F46C2E01D2}"/>
              </a:ext>
            </a:extLst>
          </p:cNvPr>
          <p:cNvCxnSpPr>
            <a:cxnSpLocks/>
            <a:endCxn id="13" idx="1"/>
          </p:cNvCxnSpPr>
          <p:nvPr/>
        </p:nvCxnSpPr>
        <p:spPr>
          <a:xfrm flipV="1">
            <a:off x="3846376" y="5679533"/>
            <a:ext cx="1321263"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D07CD3-CA12-5945-8CD5-62B444D805A5}"/>
              </a:ext>
            </a:extLst>
          </p:cNvPr>
          <p:cNvCxnSpPr>
            <a:cxnSpLocks/>
            <a:endCxn id="14" idx="1"/>
          </p:cNvCxnSpPr>
          <p:nvPr/>
        </p:nvCxnSpPr>
        <p:spPr>
          <a:xfrm flipV="1">
            <a:off x="6743925" y="5661806"/>
            <a:ext cx="1223099" cy="116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5E1CC5-16D2-904B-97B1-7AB1BD9D6EC4}"/>
              </a:ext>
            </a:extLst>
          </p:cNvPr>
          <p:cNvCxnSpPr>
            <a:cxnSpLocks/>
          </p:cNvCxnSpPr>
          <p:nvPr/>
        </p:nvCxnSpPr>
        <p:spPr>
          <a:xfrm>
            <a:off x="8433818" y="5677936"/>
            <a:ext cx="1283206" cy="4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26D9E0F-70E6-A64F-AEFE-20B02A7091F9}"/>
              </a:ext>
            </a:extLst>
          </p:cNvPr>
          <p:cNvCxnSpPr>
            <a:cxnSpLocks/>
          </p:cNvCxnSpPr>
          <p:nvPr/>
        </p:nvCxnSpPr>
        <p:spPr>
          <a:xfrm>
            <a:off x="3523492" y="4750928"/>
            <a:ext cx="0" cy="7262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564429-3E6C-954A-92F0-71BE7B730916}"/>
              </a:ext>
            </a:extLst>
          </p:cNvPr>
          <p:cNvCxnSpPr>
            <a:cxnSpLocks/>
          </p:cNvCxnSpPr>
          <p:nvPr/>
        </p:nvCxnSpPr>
        <p:spPr>
          <a:xfrm>
            <a:off x="8174738" y="4704762"/>
            <a:ext cx="0" cy="7262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579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E5613-40A6-C940-A8A3-9C257B00F981}"/>
              </a:ext>
            </a:extLst>
          </p:cNvPr>
          <p:cNvSpPr>
            <a:spLocks noGrp="1"/>
          </p:cNvSpPr>
          <p:nvPr>
            <p:ph type="title"/>
          </p:nvPr>
        </p:nvSpPr>
        <p:spPr/>
        <p:txBody>
          <a:bodyPr>
            <a:normAutofit/>
          </a:bodyPr>
          <a:lstStyle/>
          <a:p>
            <a:r>
              <a:rPr lang="en-US" sz="4000" dirty="0"/>
              <a:t>Stream Ciphers: Encrypting Multiple Messages</a:t>
            </a:r>
          </a:p>
        </p:txBody>
      </p:sp>
      <p:sp>
        <p:nvSpPr>
          <p:cNvPr id="25" name="Content Placeholder 2">
            <a:extLst>
              <a:ext uri="{FF2B5EF4-FFF2-40B4-BE49-F238E27FC236}">
                <a16:creationId xmlns:a16="http://schemas.microsoft.com/office/drawing/2014/main" id="{BCA31BC0-5E16-2D46-BAE0-9E4A7CFB9002}"/>
              </a:ext>
            </a:extLst>
          </p:cNvPr>
          <p:cNvSpPr txBox="1">
            <a:spLocks/>
          </p:cNvSpPr>
          <p:nvPr/>
        </p:nvSpPr>
        <p:spPr>
          <a:xfrm>
            <a:off x="838200" y="1825625"/>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 For each message, seed the PRNG with the key and a random IV, concatenated(“|”). Send the IV with the ciphertext</a:t>
            </a:r>
          </a:p>
          <a:p>
            <a:pPr marL="0" indent="0">
              <a:buNone/>
            </a:pPr>
            <a:endParaRPr lang="en-US" dirty="0"/>
          </a:p>
        </p:txBody>
      </p:sp>
      <p:sp>
        <p:nvSpPr>
          <p:cNvPr id="26" name="TextBox 25">
            <a:extLst>
              <a:ext uri="{FF2B5EF4-FFF2-40B4-BE49-F238E27FC236}">
                <a16:creationId xmlns:a16="http://schemas.microsoft.com/office/drawing/2014/main" id="{C158D95E-2365-2344-8561-99B06D8C677B}"/>
              </a:ext>
            </a:extLst>
          </p:cNvPr>
          <p:cNvSpPr txBox="1"/>
          <p:nvPr/>
        </p:nvSpPr>
        <p:spPr>
          <a:xfrm>
            <a:off x="3163824" y="2920285"/>
            <a:ext cx="1243584" cy="461665"/>
          </a:xfrm>
          <a:prstGeom prst="rect">
            <a:avLst/>
          </a:prstGeom>
          <a:noFill/>
        </p:spPr>
        <p:txBody>
          <a:bodyPr wrap="square" rtlCol="0">
            <a:spAutoFit/>
          </a:bodyPr>
          <a:lstStyle/>
          <a:p>
            <a:r>
              <a:rPr lang="en-US" sz="2400" dirty="0"/>
              <a:t>Alice</a:t>
            </a:r>
          </a:p>
        </p:txBody>
      </p:sp>
      <p:sp>
        <p:nvSpPr>
          <p:cNvPr id="27" name="TextBox 26">
            <a:extLst>
              <a:ext uri="{FF2B5EF4-FFF2-40B4-BE49-F238E27FC236}">
                <a16:creationId xmlns:a16="http://schemas.microsoft.com/office/drawing/2014/main" id="{2ACADA75-8028-5640-A622-62642ADCBE45}"/>
              </a:ext>
            </a:extLst>
          </p:cNvPr>
          <p:cNvSpPr txBox="1"/>
          <p:nvPr/>
        </p:nvSpPr>
        <p:spPr>
          <a:xfrm>
            <a:off x="7839458" y="2920284"/>
            <a:ext cx="1243584" cy="461665"/>
          </a:xfrm>
          <a:prstGeom prst="rect">
            <a:avLst/>
          </a:prstGeom>
          <a:noFill/>
        </p:spPr>
        <p:txBody>
          <a:bodyPr wrap="square" rtlCol="0">
            <a:spAutoFit/>
          </a:bodyPr>
          <a:lstStyle/>
          <a:p>
            <a:r>
              <a:rPr lang="en-US" sz="2400" dirty="0"/>
              <a:t>Bob</a:t>
            </a:r>
          </a:p>
        </p:txBody>
      </p:sp>
      <p:sp>
        <p:nvSpPr>
          <p:cNvPr id="28" name="TextBox 27">
            <a:extLst>
              <a:ext uri="{FF2B5EF4-FFF2-40B4-BE49-F238E27FC236}">
                <a16:creationId xmlns:a16="http://schemas.microsoft.com/office/drawing/2014/main" id="{97F9E2D1-754D-1841-8E0B-46A66A568B8B}"/>
              </a:ext>
            </a:extLst>
          </p:cNvPr>
          <p:cNvSpPr txBox="1"/>
          <p:nvPr/>
        </p:nvSpPr>
        <p:spPr>
          <a:xfrm>
            <a:off x="2834639" y="4480861"/>
            <a:ext cx="1664195" cy="461665"/>
          </a:xfrm>
          <a:prstGeom prst="rect">
            <a:avLst/>
          </a:prstGeom>
          <a:noFill/>
        </p:spPr>
        <p:txBody>
          <a:bodyPr wrap="square" rtlCol="0">
            <a:spAutoFit/>
          </a:bodyPr>
          <a:lstStyle/>
          <a:p>
            <a:r>
              <a:rPr lang="en-US" sz="2400" dirty="0"/>
              <a:t>Seed(k | IV)</a:t>
            </a:r>
          </a:p>
        </p:txBody>
      </p:sp>
      <p:sp>
        <p:nvSpPr>
          <p:cNvPr id="29" name="TextBox 28">
            <a:extLst>
              <a:ext uri="{FF2B5EF4-FFF2-40B4-BE49-F238E27FC236}">
                <a16:creationId xmlns:a16="http://schemas.microsoft.com/office/drawing/2014/main" id="{CC7D72E4-16E9-1843-AF71-AA03C419B430}"/>
              </a:ext>
            </a:extLst>
          </p:cNvPr>
          <p:cNvSpPr txBox="1"/>
          <p:nvPr/>
        </p:nvSpPr>
        <p:spPr>
          <a:xfrm>
            <a:off x="7546863" y="4474250"/>
            <a:ext cx="1664195" cy="461665"/>
          </a:xfrm>
          <a:prstGeom prst="rect">
            <a:avLst/>
          </a:prstGeom>
          <a:noFill/>
        </p:spPr>
        <p:txBody>
          <a:bodyPr wrap="square" rtlCol="0">
            <a:spAutoFit/>
          </a:bodyPr>
          <a:lstStyle/>
          <a:p>
            <a:r>
              <a:rPr lang="en-US" sz="2400" dirty="0"/>
              <a:t>Seed(k | IV)</a:t>
            </a:r>
          </a:p>
        </p:txBody>
      </p:sp>
      <p:sp>
        <p:nvSpPr>
          <p:cNvPr id="30" name="TextBox 29">
            <a:extLst>
              <a:ext uri="{FF2B5EF4-FFF2-40B4-BE49-F238E27FC236}">
                <a16:creationId xmlns:a16="http://schemas.microsoft.com/office/drawing/2014/main" id="{9731A480-A78E-E144-AE15-1D9C6E7A720F}"/>
              </a:ext>
            </a:extLst>
          </p:cNvPr>
          <p:cNvSpPr txBox="1"/>
          <p:nvPr/>
        </p:nvSpPr>
        <p:spPr>
          <a:xfrm>
            <a:off x="2783478" y="5188939"/>
            <a:ext cx="2157984" cy="461665"/>
          </a:xfrm>
          <a:prstGeom prst="rect">
            <a:avLst/>
          </a:prstGeom>
          <a:noFill/>
        </p:spPr>
        <p:txBody>
          <a:bodyPr wrap="square" rtlCol="0">
            <a:spAutoFit/>
          </a:bodyPr>
          <a:lstStyle/>
          <a:p>
            <a:r>
              <a:rPr lang="en-US" sz="2400" dirty="0"/>
              <a:t>Generate(n)</a:t>
            </a:r>
          </a:p>
        </p:txBody>
      </p:sp>
      <p:sp>
        <p:nvSpPr>
          <p:cNvPr id="31" name="TextBox 30">
            <a:extLst>
              <a:ext uri="{FF2B5EF4-FFF2-40B4-BE49-F238E27FC236}">
                <a16:creationId xmlns:a16="http://schemas.microsoft.com/office/drawing/2014/main" id="{FB66805A-87EE-7D40-AAEF-0B91084198A2}"/>
              </a:ext>
            </a:extLst>
          </p:cNvPr>
          <p:cNvSpPr txBox="1"/>
          <p:nvPr/>
        </p:nvSpPr>
        <p:spPr>
          <a:xfrm>
            <a:off x="7478015" y="5185375"/>
            <a:ext cx="2157984" cy="461665"/>
          </a:xfrm>
          <a:prstGeom prst="rect">
            <a:avLst/>
          </a:prstGeom>
          <a:noFill/>
        </p:spPr>
        <p:txBody>
          <a:bodyPr wrap="square" rtlCol="0">
            <a:spAutoFit/>
          </a:bodyPr>
          <a:lstStyle/>
          <a:p>
            <a:r>
              <a:rPr lang="en-US" sz="2400" dirty="0"/>
              <a:t>Generate(n)</a:t>
            </a:r>
          </a:p>
        </p:txBody>
      </p:sp>
      <p:sp>
        <p:nvSpPr>
          <p:cNvPr id="32" name="TextBox 31">
            <a:extLst>
              <a:ext uri="{FF2B5EF4-FFF2-40B4-BE49-F238E27FC236}">
                <a16:creationId xmlns:a16="http://schemas.microsoft.com/office/drawing/2014/main" id="{EE0FE607-900C-0D41-8D26-2EF29821E6A1}"/>
              </a:ext>
            </a:extLst>
          </p:cNvPr>
          <p:cNvSpPr txBox="1"/>
          <p:nvPr/>
        </p:nvSpPr>
        <p:spPr>
          <a:xfrm>
            <a:off x="1005840" y="6327086"/>
            <a:ext cx="2157984" cy="461665"/>
          </a:xfrm>
          <a:prstGeom prst="rect">
            <a:avLst/>
          </a:prstGeom>
          <a:noFill/>
        </p:spPr>
        <p:txBody>
          <a:bodyPr wrap="square" rtlCol="0">
            <a:spAutoFit/>
          </a:bodyPr>
          <a:lstStyle/>
          <a:p>
            <a:r>
              <a:rPr lang="en-US" sz="2400" dirty="0"/>
              <a:t>Plaintext</a:t>
            </a:r>
          </a:p>
        </p:txBody>
      </p:sp>
      <p:sp>
        <p:nvSpPr>
          <p:cNvPr id="33" name="TextBox 32">
            <a:extLst>
              <a:ext uri="{FF2B5EF4-FFF2-40B4-BE49-F238E27FC236}">
                <a16:creationId xmlns:a16="http://schemas.microsoft.com/office/drawing/2014/main" id="{110F4DA5-C3A5-544D-95F2-14E3139E842B}"/>
              </a:ext>
            </a:extLst>
          </p:cNvPr>
          <p:cNvSpPr txBox="1"/>
          <p:nvPr/>
        </p:nvSpPr>
        <p:spPr>
          <a:xfrm>
            <a:off x="9869426" y="6289948"/>
            <a:ext cx="2157984" cy="461665"/>
          </a:xfrm>
          <a:prstGeom prst="rect">
            <a:avLst/>
          </a:prstGeom>
          <a:noFill/>
        </p:spPr>
        <p:txBody>
          <a:bodyPr wrap="square" rtlCol="0">
            <a:spAutoFit/>
          </a:bodyPr>
          <a:lstStyle/>
          <a:p>
            <a:r>
              <a:rPr lang="en-US" sz="2400" dirty="0"/>
              <a:t>Plaintext</a:t>
            </a:r>
          </a:p>
        </p:txBody>
      </p:sp>
      <p:sp>
        <p:nvSpPr>
          <p:cNvPr id="34" name="TextBox 33">
            <a:extLst>
              <a:ext uri="{FF2B5EF4-FFF2-40B4-BE49-F238E27FC236}">
                <a16:creationId xmlns:a16="http://schemas.microsoft.com/office/drawing/2014/main" id="{02AB27B8-335F-744A-B623-3C398096F434}"/>
              </a:ext>
            </a:extLst>
          </p:cNvPr>
          <p:cNvSpPr txBox="1"/>
          <p:nvPr/>
        </p:nvSpPr>
        <p:spPr>
          <a:xfrm>
            <a:off x="5167639" y="6344812"/>
            <a:ext cx="2157984" cy="461665"/>
          </a:xfrm>
          <a:prstGeom prst="rect">
            <a:avLst/>
          </a:prstGeom>
          <a:noFill/>
        </p:spPr>
        <p:txBody>
          <a:bodyPr wrap="square" rtlCol="0">
            <a:spAutoFit/>
          </a:bodyPr>
          <a:lstStyle/>
          <a:p>
            <a:r>
              <a:rPr lang="en-US" sz="2400" dirty="0"/>
              <a:t>Ciphertext</a:t>
            </a: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A8F18A7-7234-E349-A08B-55FD3162DE90}"/>
                  </a:ext>
                </a:extLst>
              </p:cNvPr>
              <p:cNvSpPr txBox="1"/>
              <p:nvPr/>
            </p:nvSpPr>
            <p:spPr>
              <a:xfrm>
                <a:off x="7967024" y="6373252"/>
                <a:ext cx="466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35" name="TextBox 34">
                <a:extLst>
                  <a:ext uri="{FF2B5EF4-FFF2-40B4-BE49-F238E27FC236}">
                    <a16:creationId xmlns:a16="http://schemas.microsoft.com/office/drawing/2014/main" id="{7A8F18A7-7234-E349-A08B-55FD3162DE90}"/>
                  </a:ext>
                </a:extLst>
              </p:cNvPr>
              <p:cNvSpPr txBox="1">
                <a:spLocks noRot="1" noChangeAspect="1" noMove="1" noResize="1" noEditPoints="1" noAdjustHandles="1" noChangeArrowheads="1" noChangeShapeType="1" noTextEdit="1"/>
              </p:cNvSpPr>
              <p:nvPr/>
            </p:nvSpPr>
            <p:spPr>
              <a:xfrm>
                <a:off x="7967024" y="6373252"/>
                <a:ext cx="466794" cy="369332"/>
              </a:xfrm>
              <a:prstGeom prst="rect">
                <a:avLst/>
              </a:prstGeom>
              <a:blipFill>
                <a:blip r:embed="rId3"/>
                <a:stretch>
                  <a:fillRect b="-491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9FD25993-0609-B143-A75D-22F70A139A8A}"/>
                  </a:ext>
                </a:extLst>
              </p:cNvPr>
              <p:cNvSpPr txBox="1"/>
              <p:nvPr/>
            </p:nvSpPr>
            <p:spPr>
              <a:xfrm>
                <a:off x="3290093" y="6355957"/>
                <a:ext cx="466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36" name="TextBox 35">
                <a:extLst>
                  <a:ext uri="{FF2B5EF4-FFF2-40B4-BE49-F238E27FC236}">
                    <a16:creationId xmlns:a16="http://schemas.microsoft.com/office/drawing/2014/main" id="{9FD25993-0609-B143-A75D-22F70A139A8A}"/>
                  </a:ext>
                </a:extLst>
              </p:cNvPr>
              <p:cNvSpPr txBox="1">
                <a:spLocks noRot="1" noChangeAspect="1" noMove="1" noResize="1" noEditPoints="1" noAdjustHandles="1" noChangeArrowheads="1" noChangeShapeType="1" noTextEdit="1"/>
              </p:cNvSpPr>
              <p:nvPr/>
            </p:nvSpPr>
            <p:spPr>
              <a:xfrm>
                <a:off x="3290093" y="6355957"/>
                <a:ext cx="466794" cy="369332"/>
              </a:xfrm>
              <a:prstGeom prst="rect">
                <a:avLst/>
              </a:prstGeom>
              <a:blipFill>
                <a:blip r:embed="rId4"/>
                <a:stretch>
                  <a:fillRect b="-6667"/>
                </a:stretch>
              </a:blipFill>
            </p:spPr>
            <p:txBody>
              <a:bodyPr/>
              <a:lstStyle/>
              <a:p>
                <a:r>
                  <a:rPr lang="en-IN">
                    <a:noFill/>
                  </a:rPr>
                  <a:t> </a:t>
                </a:r>
              </a:p>
            </p:txBody>
          </p:sp>
        </mc:Fallback>
      </mc:AlternateContent>
      <p:cxnSp>
        <p:nvCxnSpPr>
          <p:cNvPr id="37" name="Straight Arrow Connector 36">
            <a:extLst>
              <a:ext uri="{FF2B5EF4-FFF2-40B4-BE49-F238E27FC236}">
                <a16:creationId xmlns:a16="http://schemas.microsoft.com/office/drawing/2014/main" id="{EBCF4191-037A-0544-B4F0-35083C6D20BA}"/>
              </a:ext>
            </a:extLst>
          </p:cNvPr>
          <p:cNvCxnSpPr/>
          <p:nvPr/>
        </p:nvCxnSpPr>
        <p:spPr>
          <a:xfrm>
            <a:off x="3541778" y="3295165"/>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4918A28-3B6A-F34B-9649-00E01C147A94}"/>
              </a:ext>
            </a:extLst>
          </p:cNvPr>
          <p:cNvCxnSpPr/>
          <p:nvPr/>
        </p:nvCxnSpPr>
        <p:spPr>
          <a:xfrm>
            <a:off x="3541778" y="4942526"/>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ABCF2D4-680D-4045-A30E-77DAD8BD24E4}"/>
              </a:ext>
            </a:extLst>
          </p:cNvPr>
          <p:cNvCxnSpPr/>
          <p:nvPr/>
        </p:nvCxnSpPr>
        <p:spPr>
          <a:xfrm>
            <a:off x="8174738" y="3318056"/>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71B1AC-2773-C34B-96EB-3649317C78CE}"/>
              </a:ext>
            </a:extLst>
          </p:cNvPr>
          <p:cNvCxnSpPr/>
          <p:nvPr/>
        </p:nvCxnSpPr>
        <p:spPr>
          <a:xfrm>
            <a:off x="8174740" y="4947129"/>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26062F5-8A28-FD40-8DAD-A7385E199FC2}"/>
              </a:ext>
            </a:extLst>
          </p:cNvPr>
          <p:cNvCxnSpPr>
            <a:cxnSpLocks/>
            <a:endCxn id="36" idx="1"/>
          </p:cNvCxnSpPr>
          <p:nvPr/>
        </p:nvCxnSpPr>
        <p:spPr>
          <a:xfrm flipV="1">
            <a:off x="2249424" y="6540623"/>
            <a:ext cx="1040669" cy="9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A17D435-F6A1-C842-A5E0-8CC7C1F846B8}"/>
              </a:ext>
            </a:extLst>
          </p:cNvPr>
          <p:cNvCxnSpPr>
            <a:cxnSpLocks/>
            <a:endCxn id="34" idx="1"/>
          </p:cNvCxnSpPr>
          <p:nvPr/>
        </p:nvCxnSpPr>
        <p:spPr>
          <a:xfrm flipV="1">
            <a:off x="3846376" y="6575645"/>
            <a:ext cx="1321263"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4C84745-9B7A-D540-87EB-15B36B7D7F62}"/>
              </a:ext>
            </a:extLst>
          </p:cNvPr>
          <p:cNvCxnSpPr>
            <a:cxnSpLocks/>
            <a:endCxn id="35" idx="1"/>
          </p:cNvCxnSpPr>
          <p:nvPr/>
        </p:nvCxnSpPr>
        <p:spPr>
          <a:xfrm flipV="1">
            <a:off x="6743925" y="6557918"/>
            <a:ext cx="1223099" cy="116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A2CC522-AACB-3C42-ACD9-7A5DBE9BE44E}"/>
              </a:ext>
            </a:extLst>
          </p:cNvPr>
          <p:cNvCxnSpPr>
            <a:cxnSpLocks/>
          </p:cNvCxnSpPr>
          <p:nvPr/>
        </p:nvCxnSpPr>
        <p:spPr>
          <a:xfrm>
            <a:off x="8433818" y="6574048"/>
            <a:ext cx="1283206" cy="4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2C10B0C-DC85-454A-B0D6-27519BFEFDD7}"/>
              </a:ext>
            </a:extLst>
          </p:cNvPr>
          <p:cNvCxnSpPr>
            <a:cxnSpLocks/>
          </p:cNvCxnSpPr>
          <p:nvPr/>
        </p:nvCxnSpPr>
        <p:spPr>
          <a:xfrm>
            <a:off x="3523492" y="5647040"/>
            <a:ext cx="0" cy="7262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48EE55-30FB-BD49-AD48-35FDDE6431CD}"/>
              </a:ext>
            </a:extLst>
          </p:cNvPr>
          <p:cNvCxnSpPr>
            <a:cxnSpLocks/>
          </p:cNvCxnSpPr>
          <p:nvPr/>
        </p:nvCxnSpPr>
        <p:spPr>
          <a:xfrm>
            <a:off x="8174738" y="5600874"/>
            <a:ext cx="0" cy="7262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977709-1C94-FC4C-BF54-A0B668CD1E50}"/>
              </a:ext>
            </a:extLst>
          </p:cNvPr>
          <p:cNvSpPr txBox="1"/>
          <p:nvPr/>
        </p:nvSpPr>
        <p:spPr>
          <a:xfrm>
            <a:off x="3108960" y="3628363"/>
            <a:ext cx="1243584" cy="461665"/>
          </a:xfrm>
          <a:prstGeom prst="rect">
            <a:avLst/>
          </a:prstGeom>
          <a:noFill/>
        </p:spPr>
        <p:txBody>
          <a:bodyPr wrap="square" rtlCol="0">
            <a:spAutoFit/>
          </a:bodyPr>
          <a:lstStyle/>
          <a:p>
            <a:r>
              <a:rPr lang="en-US" sz="2400" dirty="0"/>
              <a:t>   IV</a:t>
            </a:r>
          </a:p>
        </p:txBody>
      </p:sp>
      <p:sp>
        <p:nvSpPr>
          <p:cNvPr id="48" name="TextBox 47">
            <a:extLst>
              <a:ext uri="{FF2B5EF4-FFF2-40B4-BE49-F238E27FC236}">
                <a16:creationId xmlns:a16="http://schemas.microsoft.com/office/drawing/2014/main" id="{CBC0FCF6-75DD-0E41-A570-32DF6F1F3DDC}"/>
              </a:ext>
            </a:extLst>
          </p:cNvPr>
          <p:cNvSpPr txBox="1"/>
          <p:nvPr/>
        </p:nvSpPr>
        <p:spPr>
          <a:xfrm>
            <a:off x="7784594" y="3633838"/>
            <a:ext cx="1243584" cy="461665"/>
          </a:xfrm>
          <a:prstGeom prst="rect">
            <a:avLst/>
          </a:prstGeom>
          <a:noFill/>
        </p:spPr>
        <p:txBody>
          <a:bodyPr wrap="square" rtlCol="0">
            <a:spAutoFit/>
          </a:bodyPr>
          <a:lstStyle/>
          <a:p>
            <a:r>
              <a:rPr lang="en-US" sz="2400" dirty="0"/>
              <a:t>   IV</a:t>
            </a:r>
          </a:p>
        </p:txBody>
      </p:sp>
      <p:cxnSp>
        <p:nvCxnSpPr>
          <p:cNvPr id="49" name="Straight Arrow Connector 48">
            <a:extLst>
              <a:ext uri="{FF2B5EF4-FFF2-40B4-BE49-F238E27FC236}">
                <a16:creationId xmlns:a16="http://schemas.microsoft.com/office/drawing/2014/main" id="{E88ADE0A-A9C7-784E-B2AC-22E1D92A6FF9}"/>
              </a:ext>
            </a:extLst>
          </p:cNvPr>
          <p:cNvCxnSpPr/>
          <p:nvPr/>
        </p:nvCxnSpPr>
        <p:spPr>
          <a:xfrm>
            <a:off x="3523490" y="4118125"/>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74C63BD-DEBB-B349-A42A-E9D8530EEB22}"/>
              </a:ext>
            </a:extLst>
          </p:cNvPr>
          <p:cNvCxnSpPr/>
          <p:nvPr/>
        </p:nvCxnSpPr>
        <p:spPr>
          <a:xfrm>
            <a:off x="8200421" y="4118125"/>
            <a:ext cx="0" cy="392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9C5924F-92D0-BE42-B48D-406160E59CFE}"/>
              </a:ext>
            </a:extLst>
          </p:cNvPr>
          <p:cNvCxnSpPr>
            <a:endCxn id="48" idx="1"/>
          </p:cNvCxnSpPr>
          <p:nvPr/>
        </p:nvCxnSpPr>
        <p:spPr>
          <a:xfrm>
            <a:off x="4023360" y="3858768"/>
            <a:ext cx="3761234" cy="59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170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D976-9EAF-564C-9E21-30815F6BBB91}"/>
              </a:ext>
            </a:extLst>
          </p:cNvPr>
          <p:cNvSpPr>
            <a:spLocks noGrp="1"/>
          </p:cNvSpPr>
          <p:nvPr>
            <p:ph type="title"/>
          </p:nvPr>
        </p:nvSpPr>
        <p:spPr/>
        <p:txBody>
          <a:bodyPr/>
          <a:lstStyle/>
          <a:p>
            <a:r>
              <a:rPr lang="en-US" dirty="0"/>
              <a:t>Real-world example: RC4</a:t>
            </a:r>
          </a:p>
        </p:txBody>
      </p:sp>
      <p:sp>
        <p:nvSpPr>
          <p:cNvPr id="3" name="Content Placeholder 2">
            <a:extLst>
              <a:ext uri="{FF2B5EF4-FFF2-40B4-BE49-F238E27FC236}">
                <a16:creationId xmlns:a16="http://schemas.microsoft.com/office/drawing/2014/main" id="{542A5A81-168E-DC42-8D1A-40CD23218528}"/>
              </a:ext>
            </a:extLst>
          </p:cNvPr>
          <p:cNvSpPr>
            <a:spLocks noGrp="1"/>
          </p:cNvSpPr>
          <p:nvPr>
            <p:ph idx="1"/>
          </p:nvPr>
        </p:nvSpPr>
        <p:spPr/>
        <p:txBody>
          <a:bodyPr>
            <a:normAutofit/>
          </a:bodyPr>
          <a:lstStyle/>
          <a:p>
            <a:r>
              <a:rPr lang="en-AU" altLang="en-US" dirty="0"/>
              <a:t>A proprietary cipher designed in 1987 </a:t>
            </a:r>
          </a:p>
          <a:p>
            <a:r>
              <a:rPr lang="en-AU" altLang="en-US" dirty="0"/>
              <a:t>Extremely simple but effective!</a:t>
            </a:r>
          </a:p>
          <a:p>
            <a:r>
              <a:rPr lang="en-AU" altLang="en-US" dirty="0"/>
              <a:t>Very fast - especially in software</a:t>
            </a:r>
          </a:p>
          <a:p>
            <a:r>
              <a:rPr lang="en-AU" altLang="en-US" dirty="0"/>
              <a:t>Easily adapts to any key length, byte-oriented stream cipher </a:t>
            </a:r>
          </a:p>
          <a:p>
            <a:r>
              <a:rPr lang="en-AU" altLang="en-US" dirty="0"/>
              <a:t>Uses that permutation to scramble input info processed a byte at a time </a:t>
            </a:r>
          </a:p>
          <a:p>
            <a:r>
              <a:rPr lang="en-AU" altLang="en-US" dirty="0"/>
              <a:t>Widely used (web SSL/TLS, wireless WEP, WPA) </a:t>
            </a:r>
          </a:p>
          <a:p>
            <a:endParaRPr lang="en-AU" altLang="en-US" dirty="0"/>
          </a:p>
        </p:txBody>
      </p:sp>
    </p:spTree>
    <p:extLst>
      <p:ext uri="{BB962C8B-B14F-4D97-AF65-F5344CB8AC3E}">
        <p14:creationId xmlns:p14="http://schemas.microsoft.com/office/powerpoint/2010/main" val="28678852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49DE-2F15-354E-960B-BD93706BFDBE}"/>
              </a:ext>
            </a:extLst>
          </p:cNvPr>
          <p:cNvSpPr>
            <a:spLocks noGrp="1"/>
          </p:cNvSpPr>
          <p:nvPr>
            <p:ph type="title"/>
          </p:nvPr>
        </p:nvSpPr>
        <p:spPr/>
        <p:txBody>
          <a:bodyPr/>
          <a:lstStyle/>
          <a:p>
            <a:r>
              <a:rPr lang="en-US" dirty="0"/>
              <a:t>RC4 Stream Cipher</a:t>
            </a:r>
          </a:p>
        </p:txBody>
      </p:sp>
      <p:sp>
        <p:nvSpPr>
          <p:cNvPr id="4" name="Rectangle 3">
            <a:extLst>
              <a:ext uri="{FF2B5EF4-FFF2-40B4-BE49-F238E27FC236}">
                <a16:creationId xmlns:a16="http://schemas.microsoft.com/office/drawing/2014/main" id="{AC8653D7-A923-2143-A1DF-7A18FB15F2A4}"/>
              </a:ext>
            </a:extLst>
          </p:cNvPr>
          <p:cNvSpPr/>
          <p:nvPr/>
        </p:nvSpPr>
        <p:spPr>
          <a:xfrm>
            <a:off x="1194471" y="3415748"/>
            <a:ext cx="1272208" cy="294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a:t>
            </a:r>
          </a:p>
        </p:txBody>
      </p:sp>
      <p:sp>
        <p:nvSpPr>
          <p:cNvPr id="6" name="Rectangle 5">
            <a:extLst>
              <a:ext uri="{FF2B5EF4-FFF2-40B4-BE49-F238E27FC236}">
                <a16:creationId xmlns:a16="http://schemas.microsoft.com/office/drawing/2014/main" id="{F856AB02-6257-9646-B5F4-2F3C1543611B}"/>
              </a:ext>
            </a:extLst>
          </p:cNvPr>
          <p:cNvSpPr/>
          <p:nvPr/>
        </p:nvSpPr>
        <p:spPr>
          <a:xfrm>
            <a:off x="3103016" y="3248681"/>
            <a:ext cx="1468983" cy="620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RC4 (K|IV)</a:t>
            </a:r>
          </a:p>
        </p:txBody>
      </p:sp>
      <p:sp>
        <p:nvSpPr>
          <p:cNvPr id="7" name="Rectangle 6">
            <a:extLst>
              <a:ext uri="{FF2B5EF4-FFF2-40B4-BE49-F238E27FC236}">
                <a16:creationId xmlns:a16="http://schemas.microsoft.com/office/drawing/2014/main" id="{637667EC-A260-AB4B-BD46-9379762A8B42}"/>
              </a:ext>
            </a:extLst>
          </p:cNvPr>
          <p:cNvSpPr/>
          <p:nvPr/>
        </p:nvSpPr>
        <p:spPr>
          <a:xfrm>
            <a:off x="5247860" y="3448878"/>
            <a:ext cx="2093843" cy="232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011010010111</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0436A55-494A-CB45-B1A1-DCC55B76C63B}"/>
                  </a:ext>
                </a:extLst>
              </p:cNvPr>
              <p:cNvSpPr txBox="1"/>
              <p:nvPr/>
            </p:nvSpPr>
            <p:spPr>
              <a:xfrm>
                <a:off x="6096000" y="3964987"/>
                <a:ext cx="4719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8" name="TextBox 7">
                <a:extLst>
                  <a:ext uri="{FF2B5EF4-FFF2-40B4-BE49-F238E27FC236}">
                    <a16:creationId xmlns:a16="http://schemas.microsoft.com/office/drawing/2014/main" id="{20436A55-494A-CB45-B1A1-DCC55B76C63B}"/>
                  </a:ext>
                </a:extLst>
              </p:cNvPr>
              <p:cNvSpPr txBox="1">
                <a:spLocks noRot="1" noChangeAspect="1" noMove="1" noResize="1" noEditPoints="1" noAdjustHandles="1" noChangeArrowheads="1" noChangeShapeType="1" noTextEdit="1"/>
              </p:cNvSpPr>
              <p:nvPr/>
            </p:nvSpPr>
            <p:spPr>
              <a:xfrm>
                <a:off x="6096000" y="3964987"/>
                <a:ext cx="471936" cy="369332"/>
              </a:xfrm>
              <a:prstGeom prst="rect">
                <a:avLst/>
              </a:prstGeom>
              <a:blipFill>
                <a:blip r:embed="rId2"/>
                <a:stretch>
                  <a:fillRect b="-4918"/>
                </a:stretch>
              </a:blipFill>
            </p:spPr>
            <p:txBody>
              <a:bodyPr/>
              <a:lstStyle/>
              <a:p>
                <a:r>
                  <a:rPr lang="en-IN">
                    <a:noFill/>
                  </a:rPr>
                  <a:t> </a:t>
                </a:r>
              </a:p>
            </p:txBody>
          </p:sp>
        </mc:Fallback>
      </mc:AlternateContent>
      <p:sp>
        <p:nvSpPr>
          <p:cNvPr id="9" name="Rectangle 8">
            <a:extLst>
              <a:ext uri="{FF2B5EF4-FFF2-40B4-BE49-F238E27FC236}">
                <a16:creationId xmlns:a16="http://schemas.microsoft.com/office/drawing/2014/main" id="{3A61E0C9-F42B-EC4E-A12F-E64234172935}"/>
              </a:ext>
            </a:extLst>
          </p:cNvPr>
          <p:cNvSpPr/>
          <p:nvPr/>
        </p:nvSpPr>
        <p:spPr>
          <a:xfrm>
            <a:off x="5775376" y="4637981"/>
            <a:ext cx="1113183" cy="294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t>
            </a:r>
          </a:p>
        </p:txBody>
      </p:sp>
      <p:sp>
        <p:nvSpPr>
          <p:cNvPr id="10" name="Rectangle 9">
            <a:extLst>
              <a:ext uri="{FF2B5EF4-FFF2-40B4-BE49-F238E27FC236}">
                <a16:creationId xmlns:a16="http://schemas.microsoft.com/office/drawing/2014/main" id="{163D1013-2B32-A840-A4F0-43F7EACC9E35}"/>
              </a:ext>
            </a:extLst>
          </p:cNvPr>
          <p:cNvSpPr/>
          <p:nvPr/>
        </p:nvSpPr>
        <p:spPr>
          <a:xfrm>
            <a:off x="8156712" y="4002222"/>
            <a:ext cx="1113183" cy="294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t>
            </a:r>
          </a:p>
        </p:txBody>
      </p:sp>
      <p:sp>
        <p:nvSpPr>
          <p:cNvPr id="11" name="TextBox 10">
            <a:extLst>
              <a:ext uri="{FF2B5EF4-FFF2-40B4-BE49-F238E27FC236}">
                <a16:creationId xmlns:a16="http://schemas.microsoft.com/office/drawing/2014/main" id="{1335BFD4-1065-B14E-92D9-CF26BE4F027E}"/>
              </a:ext>
            </a:extLst>
          </p:cNvPr>
          <p:cNvSpPr txBox="1"/>
          <p:nvPr/>
        </p:nvSpPr>
        <p:spPr>
          <a:xfrm>
            <a:off x="1363568" y="2478161"/>
            <a:ext cx="960519" cy="830997"/>
          </a:xfrm>
          <a:prstGeom prst="rect">
            <a:avLst/>
          </a:prstGeom>
          <a:noFill/>
        </p:spPr>
        <p:txBody>
          <a:bodyPr wrap="none" rtlCol="0">
            <a:spAutoFit/>
          </a:bodyPr>
          <a:lstStyle/>
          <a:p>
            <a:pPr algn="ctr"/>
            <a:r>
              <a:rPr lang="en-US" sz="2400" dirty="0"/>
              <a:t>key</a:t>
            </a:r>
          </a:p>
          <a:p>
            <a:pPr algn="ctr"/>
            <a:r>
              <a:rPr lang="en-US" sz="2400" dirty="0"/>
              <a:t>(seed)</a:t>
            </a:r>
          </a:p>
        </p:txBody>
      </p:sp>
      <p:sp>
        <p:nvSpPr>
          <p:cNvPr id="12" name="TextBox 11">
            <a:extLst>
              <a:ext uri="{FF2B5EF4-FFF2-40B4-BE49-F238E27FC236}">
                <a16:creationId xmlns:a16="http://schemas.microsoft.com/office/drawing/2014/main" id="{EC558CEE-305B-904D-B115-24A1AEE5956C}"/>
              </a:ext>
            </a:extLst>
          </p:cNvPr>
          <p:cNvSpPr txBox="1"/>
          <p:nvPr/>
        </p:nvSpPr>
        <p:spPr>
          <a:xfrm>
            <a:off x="5208336" y="2458918"/>
            <a:ext cx="3605731" cy="830997"/>
          </a:xfrm>
          <a:prstGeom prst="rect">
            <a:avLst/>
          </a:prstGeom>
          <a:noFill/>
        </p:spPr>
        <p:txBody>
          <a:bodyPr wrap="none" rtlCol="0">
            <a:spAutoFit/>
          </a:bodyPr>
          <a:lstStyle/>
          <a:p>
            <a:r>
              <a:rPr lang="en-US" sz="2400" dirty="0"/>
              <a:t>key stream</a:t>
            </a:r>
          </a:p>
          <a:p>
            <a:r>
              <a:rPr lang="en-US" sz="2400" dirty="0"/>
              <a:t>(pseudo random sequence)</a:t>
            </a:r>
          </a:p>
        </p:txBody>
      </p:sp>
      <p:cxnSp>
        <p:nvCxnSpPr>
          <p:cNvPr id="14" name="Straight Arrow Connector 13">
            <a:extLst>
              <a:ext uri="{FF2B5EF4-FFF2-40B4-BE49-F238E27FC236}">
                <a16:creationId xmlns:a16="http://schemas.microsoft.com/office/drawing/2014/main" id="{AF4D16FF-8F63-CB46-B5C4-4B238F662C3F}"/>
              </a:ext>
            </a:extLst>
          </p:cNvPr>
          <p:cNvCxnSpPr>
            <a:cxnSpLocks/>
            <a:stCxn id="4" idx="3"/>
          </p:cNvCxnSpPr>
          <p:nvPr/>
        </p:nvCxnSpPr>
        <p:spPr>
          <a:xfrm flipV="1">
            <a:off x="2466679" y="3559158"/>
            <a:ext cx="636337" cy="40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6E26CB-C06E-0349-B47A-5167863DFFC5}"/>
              </a:ext>
            </a:extLst>
          </p:cNvPr>
          <p:cNvCxnSpPr>
            <a:cxnSpLocks/>
            <a:stCxn id="6" idx="3"/>
            <a:endCxn id="7" idx="1"/>
          </p:cNvCxnSpPr>
          <p:nvPr/>
        </p:nvCxnSpPr>
        <p:spPr>
          <a:xfrm>
            <a:off x="4571999" y="3559158"/>
            <a:ext cx="675861" cy="5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FFDAC5-9D4E-E44E-93E1-F043633BB66E}"/>
              </a:ext>
            </a:extLst>
          </p:cNvPr>
          <p:cNvCxnSpPr>
            <a:cxnSpLocks/>
          </p:cNvCxnSpPr>
          <p:nvPr/>
        </p:nvCxnSpPr>
        <p:spPr>
          <a:xfrm>
            <a:off x="6334538" y="3720959"/>
            <a:ext cx="6627" cy="321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14014A-8987-D54F-9660-162094EE575D}"/>
              </a:ext>
            </a:extLst>
          </p:cNvPr>
          <p:cNvCxnSpPr>
            <a:cxnSpLocks/>
          </p:cNvCxnSpPr>
          <p:nvPr/>
        </p:nvCxnSpPr>
        <p:spPr>
          <a:xfrm flipV="1">
            <a:off x="6331968" y="4314441"/>
            <a:ext cx="0" cy="303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8176C98-B764-2047-887D-63A7721C81FF}"/>
              </a:ext>
            </a:extLst>
          </p:cNvPr>
          <p:cNvCxnSpPr>
            <a:cxnSpLocks/>
          </p:cNvCxnSpPr>
          <p:nvPr/>
        </p:nvCxnSpPr>
        <p:spPr>
          <a:xfrm>
            <a:off x="6528180" y="4149653"/>
            <a:ext cx="15887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7D3B680-B16D-654E-A943-6A2CC80F14E7}"/>
              </a:ext>
            </a:extLst>
          </p:cNvPr>
          <p:cNvSpPr txBox="1"/>
          <p:nvPr/>
        </p:nvSpPr>
        <p:spPr>
          <a:xfrm>
            <a:off x="5705064" y="5049079"/>
            <a:ext cx="1267335" cy="461665"/>
          </a:xfrm>
          <a:prstGeom prst="rect">
            <a:avLst/>
          </a:prstGeom>
          <a:noFill/>
        </p:spPr>
        <p:txBody>
          <a:bodyPr wrap="none" rtlCol="0">
            <a:spAutoFit/>
          </a:bodyPr>
          <a:lstStyle/>
          <a:p>
            <a:r>
              <a:rPr lang="en-US" sz="2400" dirty="0"/>
              <a:t>message</a:t>
            </a:r>
          </a:p>
        </p:txBody>
      </p:sp>
      <p:sp>
        <p:nvSpPr>
          <p:cNvPr id="25" name="TextBox 24">
            <a:extLst>
              <a:ext uri="{FF2B5EF4-FFF2-40B4-BE49-F238E27FC236}">
                <a16:creationId xmlns:a16="http://schemas.microsoft.com/office/drawing/2014/main" id="{E01FD4F3-13F8-FC4B-8DD9-2F560B96E438}"/>
              </a:ext>
            </a:extLst>
          </p:cNvPr>
          <p:cNvSpPr txBox="1"/>
          <p:nvPr/>
        </p:nvSpPr>
        <p:spPr>
          <a:xfrm>
            <a:off x="8017566" y="4334319"/>
            <a:ext cx="1455142" cy="461665"/>
          </a:xfrm>
          <a:prstGeom prst="rect">
            <a:avLst/>
          </a:prstGeom>
          <a:noFill/>
        </p:spPr>
        <p:txBody>
          <a:bodyPr wrap="none" rtlCol="0">
            <a:spAutoFit/>
          </a:bodyPr>
          <a:lstStyle/>
          <a:p>
            <a:r>
              <a:rPr lang="en-US" sz="2400" dirty="0"/>
              <a:t>ciphertext</a:t>
            </a:r>
          </a:p>
        </p:txBody>
      </p:sp>
    </p:spTree>
    <p:extLst>
      <p:ext uri="{BB962C8B-B14F-4D97-AF65-F5344CB8AC3E}">
        <p14:creationId xmlns:p14="http://schemas.microsoft.com/office/powerpoint/2010/main" val="2789029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FE33-D36F-BA46-BF93-F9B099254E4F}"/>
              </a:ext>
            </a:extLst>
          </p:cNvPr>
          <p:cNvSpPr>
            <a:spLocks noGrp="1"/>
          </p:cNvSpPr>
          <p:nvPr>
            <p:ph type="title"/>
          </p:nvPr>
        </p:nvSpPr>
        <p:spPr>
          <a:xfrm>
            <a:off x="643467" y="321734"/>
            <a:ext cx="10905066" cy="1135737"/>
          </a:xfrm>
        </p:spPr>
        <p:txBody>
          <a:bodyPr>
            <a:normAutofit/>
          </a:bodyPr>
          <a:lstStyle/>
          <a:p>
            <a:r>
              <a:rPr lang="en-US" dirty="0"/>
              <a:t>RC4 Key Schedule</a:t>
            </a:r>
          </a:p>
        </p:txBody>
      </p:sp>
      <p:sp>
        <p:nvSpPr>
          <p:cNvPr id="3" name="Content Placeholder 2">
            <a:extLst>
              <a:ext uri="{FF2B5EF4-FFF2-40B4-BE49-F238E27FC236}">
                <a16:creationId xmlns:a16="http://schemas.microsoft.com/office/drawing/2014/main" id="{692319A9-305B-2E4E-915E-0D7CEB82E90C}"/>
              </a:ext>
            </a:extLst>
          </p:cNvPr>
          <p:cNvSpPr>
            <a:spLocks noGrp="1"/>
          </p:cNvSpPr>
          <p:nvPr>
            <p:ph idx="1"/>
          </p:nvPr>
        </p:nvSpPr>
        <p:spPr>
          <a:xfrm>
            <a:off x="643469" y="1782981"/>
            <a:ext cx="4168374" cy="4393982"/>
          </a:xfrm>
        </p:spPr>
        <p:txBody>
          <a:bodyPr>
            <a:normAutofit/>
          </a:bodyPr>
          <a:lstStyle/>
          <a:p>
            <a:r>
              <a:rPr lang="en-US" dirty="0"/>
              <a:t>starts with an array S of numbers: 0…255</a:t>
            </a:r>
          </a:p>
          <a:p>
            <a:r>
              <a:rPr lang="en-US" dirty="0"/>
              <a:t>use key to well and truly shuffle</a:t>
            </a:r>
          </a:p>
          <a:p>
            <a:r>
              <a:rPr lang="en-US" dirty="0"/>
              <a:t>S forms internal state of the cipher</a:t>
            </a:r>
          </a:p>
          <a:p>
            <a:r>
              <a:rPr lang="en-US" dirty="0"/>
              <a:t>given a key k of length L bytes</a:t>
            </a:r>
          </a:p>
        </p:txBody>
      </p:sp>
      <p:pic>
        <p:nvPicPr>
          <p:cNvPr id="5" name="Picture 4" descr="Text&#10;&#10;Description automatically generated">
            <a:extLst>
              <a:ext uri="{FF2B5EF4-FFF2-40B4-BE49-F238E27FC236}">
                <a16:creationId xmlns:a16="http://schemas.microsoft.com/office/drawing/2014/main" id="{896BF676-CCF5-BF44-9982-286953E5589E}"/>
              </a:ext>
            </a:extLst>
          </p:cNvPr>
          <p:cNvPicPr>
            <a:picLocks noChangeAspect="1"/>
          </p:cNvPicPr>
          <p:nvPr/>
        </p:nvPicPr>
        <p:blipFill>
          <a:blip r:embed="rId3"/>
          <a:stretch>
            <a:fillRect/>
          </a:stretch>
        </p:blipFill>
        <p:spPr>
          <a:xfrm>
            <a:off x="5518806" y="1782982"/>
            <a:ext cx="5806236" cy="2116558"/>
          </a:xfrm>
          <a:prstGeom prst="rect">
            <a:avLst/>
          </a:prstGeom>
        </p:spPr>
      </p:pic>
      <p:pic>
        <p:nvPicPr>
          <p:cNvPr id="7" name="Picture 6" descr="Text&#10;&#10;Description automatically generated">
            <a:extLst>
              <a:ext uri="{FF2B5EF4-FFF2-40B4-BE49-F238E27FC236}">
                <a16:creationId xmlns:a16="http://schemas.microsoft.com/office/drawing/2014/main" id="{2E3C6EDF-6F69-8843-8000-1AD84A475F1A}"/>
              </a:ext>
            </a:extLst>
          </p:cNvPr>
          <p:cNvPicPr>
            <a:picLocks noChangeAspect="1"/>
          </p:cNvPicPr>
          <p:nvPr/>
        </p:nvPicPr>
        <p:blipFill>
          <a:blip r:embed="rId4"/>
          <a:stretch>
            <a:fillRect/>
          </a:stretch>
        </p:blipFill>
        <p:spPr>
          <a:xfrm>
            <a:off x="5295320" y="4070860"/>
            <a:ext cx="6253212" cy="2063559"/>
          </a:xfrm>
          <a:prstGeom prst="rect">
            <a:avLst/>
          </a:prstGeom>
        </p:spPr>
      </p:pic>
      <p:sp>
        <p:nvSpPr>
          <p:cNvPr id="8" name="TextBox 7">
            <a:extLst>
              <a:ext uri="{FF2B5EF4-FFF2-40B4-BE49-F238E27FC236}">
                <a16:creationId xmlns:a16="http://schemas.microsoft.com/office/drawing/2014/main" id="{5EB88137-D4E4-DF4D-B207-283AFCC010F3}"/>
              </a:ext>
            </a:extLst>
          </p:cNvPr>
          <p:cNvSpPr txBox="1"/>
          <p:nvPr/>
        </p:nvSpPr>
        <p:spPr>
          <a:xfrm>
            <a:off x="5518806" y="6176963"/>
            <a:ext cx="5806236" cy="523220"/>
          </a:xfrm>
          <a:prstGeom prst="rect">
            <a:avLst/>
          </a:prstGeom>
          <a:noFill/>
        </p:spPr>
        <p:txBody>
          <a:bodyPr wrap="square" rtlCol="0">
            <a:spAutoFit/>
          </a:bodyPr>
          <a:lstStyle/>
          <a:p>
            <a:r>
              <a:rPr lang="en-US" sz="2800" dirty="0"/>
              <a:t>Throw away T &amp; K, retain S</a:t>
            </a:r>
          </a:p>
        </p:txBody>
      </p:sp>
      <p:cxnSp>
        <p:nvCxnSpPr>
          <p:cNvPr id="10" name="Straight Arrow Connector 9">
            <a:extLst>
              <a:ext uri="{FF2B5EF4-FFF2-40B4-BE49-F238E27FC236}">
                <a16:creationId xmlns:a16="http://schemas.microsoft.com/office/drawing/2014/main" id="{371BD445-1EB2-BF4D-9923-29C921AE2121}"/>
              </a:ext>
            </a:extLst>
          </p:cNvPr>
          <p:cNvCxnSpPr/>
          <p:nvPr/>
        </p:nvCxnSpPr>
        <p:spPr>
          <a:xfrm>
            <a:off x="10934700" y="-838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964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1635-1CBE-B044-9FBC-3BFD4C4FD25E}"/>
              </a:ext>
            </a:extLst>
          </p:cNvPr>
          <p:cNvSpPr>
            <a:spLocks noGrp="1"/>
          </p:cNvSpPr>
          <p:nvPr>
            <p:ph type="title"/>
          </p:nvPr>
        </p:nvSpPr>
        <p:spPr>
          <a:xfrm>
            <a:off x="643467" y="321734"/>
            <a:ext cx="10905066" cy="1135737"/>
          </a:xfrm>
        </p:spPr>
        <p:txBody>
          <a:bodyPr>
            <a:normAutofit/>
          </a:bodyPr>
          <a:lstStyle/>
          <a:p>
            <a:r>
              <a:rPr lang="en-US" dirty="0"/>
              <a:t>RC4 Encryption</a:t>
            </a:r>
          </a:p>
        </p:txBody>
      </p:sp>
      <p:sp>
        <p:nvSpPr>
          <p:cNvPr id="3" name="Content Placeholder 2">
            <a:extLst>
              <a:ext uri="{FF2B5EF4-FFF2-40B4-BE49-F238E27FC236}">
                <a16:creationId xmlns:a16="http://schemas.microsoft.com/office/drawing/2014/main" id="{6BAF6E3E-19CB-1243-9749-9043A86C1CCD}"/>
              </a:ext>
            </a:extLst>
          </p:cNvPr>
          <p:cNvSpPr>
            <a:spLocks noGrp="1"/>
          </p:cNvSpPr>
          <p:nvPr>
            <p:ph idx="1"/>
          </p:nvPr>
        </p:nvSpPr>
        <p:spPr>
          <a:xfrm>
            <a:off x="643469" y="1782981"/>
            <a:ext cx="4008384" cy="4393982"/>
          </a:xfrm>
        </p:spPr>
        <p:txBody>
          <a:bodyPr>
            <a:normAutofit/>
          </a:bodyPr>
          <a:lstStyle/>
          <a:p>
            <a:r>
              <a:rPr lang="en-AU" altLang="en-US" dirty="0"/>
              <a:t>encryption continues shuffling array values</a:t>
            </a:r>
          </a:p>
          <a:p>
            <a:r>
              <a:rPr lang="en-AU" altLang="en-US" dirty="0"/>
              <a:t>sum of shuffled pair selects "stream key" value</a:t>
            </a:r>
          </a:p>
          <a:p>
            <a:r>
              <a:rPr lang="en-AU" altLang="en-US" dirty="0"/>
              <a:t>XOR with next byte of message to </a:t>
            </a:r>
            <a:r>
              <a:rPr lang="en-AU" altLang="en-US" dirty="0" err="1"/>
              <a:t>en</a:t>
            </a:r>
            <a:r>
              <a:rPr lang="en-AU" altLang="en-US" dirty="0"/>
              <a:t>/decrypt</a:t>
            </a:r>
          </a:p>
          <a:p>
            <a:pPr marL="0" indent="0">
              <a:buNone/>
            </a:pPr>
            <a:endParaRPr lang="en-US" sz="2000" dirty="0"/>
          </a:p>
        </p:txBody>
      </p:sp>
      <p:pic>
        <p:nvPicPr>
          <p:cNvPr id="5" name="Picture 4" descr="Text, letter&#10;&#10;Description automatically generated">
            <a:extLst>
              <a:ext uri="{FF2B5EF4-FFF2-40B4-BE49-F238E27FC236}">
                <a16:creationId xmlns:a16="http://schemas.microsoft.com/office/drawing/2014/main" id="{EF2E5839-3FB3-2245-B030-5B73507986DD}"/>
              </a:ext>
            </a:extLst>
          </p:cNvPr>
          <p:cNvPicPr>
            <a:picLocks noChangeAspect="1"/>
          </p:cNvPicPr>
          <p:nvPr/>
        </p:nvPicPr>
        <p:blipFill>
          <a:blip r:embed="rId3"/>
          <a:stretch>
            <a:fillRect/>
          </a:stretch>
        </p:blipFill>
        <p:spPr>
          <a:xfrm>
            <a:off x="5295320" y="2197395"/>
            <a:ext cx="6253212" cy="3533064"/>
          </a:xfrm>
          <a:prstGeom prst="rect">
            <a:avLst/>
          </a:prstGeom>
        </p:spPr>
      </p:pic>
    </p:spTree>
    <p:extLst>
      <p:ext uri="{BB962C8B-B14F-4D97-AF65-F5344CB8AC3E}">
        <p14:creationId xmlns:p14="http://schemas.microsoft.com/office/powerpoint/2010/main" val="538119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1424-590A-B243-9DD1-45BCBAD5DDA1}"/>
              </a:ext>
            </a:extLst>
          </p:cNvPr>
          <p:cNvSpPr>
            <a:spLocks noGrp="1"/>
          </p:cNvSpPr>
          <p:nvPr>
            <p:ph type="title"/>
          </p:nvPr>
        </p:nvSpPr>
        <p:spPr/>
        <p:txBody>
          <a:bodyPr/>
          <a:lstStyle/>
          <a:p>
            <a:r>
              <a:rPr lang="en-US" dirty="0"/>
              <a:t>RC4</a:t>
            </a:r>
          </a:p>
        </p:txBody>
      </p:sp>
      <p:pic>
        <p:nvPicPr>
          <p:cNvPr id="5" name="Content Placeholder 4" descr="Diagram&#10;&#10;Description automatically generated with medium confidence">
            <a:extLst>
              <a:ext uri="{FF2B5EF4-FFF2-40B4-BE49-F238E27FC236}">
                <a16:creationId xmlns:a16="http://schemas.microsoft.com/office/drawing/2014/main" id="{E823DAAD-0AA4-FA4A-A302-E868215FB482}"/>
              </a:ext>
            </a:extLst>
          </p:cNvPr>
          <p:cNvPicPr>
            <a:picLocks noGrp="1" noChangeAspect="1"/>
          </p:cNvPicPr>
          <p:nvPr>
            <p:ph idx="1"/>
          </p:nvPr>
        </p:nvPicPr>
        <p:blipFill>
          <a:blip r:embed="rId2"/>
          <a:stretch>
            <a:fillRect/>
          </a:stretch>
        </p:blipFill>
        <p:spPr>
          <a:xfrm rot="5400000">
            <a:off x="3651636" y="-96769"/>
            <a:ext cx="5278872" cy="8119872"/>
          </a:xfrm>
        </p:spPr>
      </p:pic>
    </p:spTree>
    <p:extLst>
      <p:ext uri="{BB962C8B-B14F-4D97-AF65-F5344CB8AC3E}">
        <p14:creationId xmlns:p14="http://schemas.microsoft.com/office/powerpoint/2010/main" val="137632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6151B-2E84-D942-9EDF-F6FF2936C471}"/>
              </a:ext>
            </a:extLst>
          </p:cNvPr>
          <p:cNvSpPr>
            <a:spLocks noGrp="1"/>
          </p:cNvSpPr>
          <p:nvPr>
            <p:ph type="title"/>
          </p:nvPr>
        </p:nvSpPr>
        <p:spPr/>
        <p:txBody>
          <a:bodyPr/>
          <a:lstStyle/>
          <a:p>
            <a:r>
              <a:rPr lang="en-US" dirty="0"/>
              <a:t>Other Security Architectures</a:t>
            </a:r>
          </a:p>
        </p:txBody>
      </p:sp>
      <p:sp>
        <p:nvSpPr>
          <p:cNvPr id="3" name="Content Placeholder 2">
            <a:extLst>
              <a:ext uri="{FF2B5EF4-FFF2-40B4-BE49-F238E27FC236}">
                <a16:creationId xmlns:a16="http://schemas.microsoft.com/office/drawing/2014/main" id="{CECD1CDE-2FF4-F047-BEF5-57AFB7CA1571}"/>
              </a:ext>
            </a:extLst>
          </p:cNvPr>
          <p:cNvSpPr>
            <a:spLocks noGrp="1"/>
          </p:cNvSpPr>
          <p:nvPr>
            <p:ph idx="1"/>
          </p:nvPr>
        </p:nvSpPr>
        <p:spPr/>
        <p:txBody>
          <a:bodyPr/>
          <a:lstStyle/>
          <a:p>
            <a:r>
              <a:rPr lang="en-US" dirty="0"/>
              <a:t>OWASP -  Open Web Application Security Project</a:t>
            </a:r>
          </a:p>
          <a:p>
            <a:pPr lvl="1"/>
            <a:r>
              <a:rPr lang="en-US" dirty="0"/>
              <a:t>web application security</a:t>
            </a:r>
          </a:p>
          <a:p>
            <a:pPr lvl="1"/>
            <a:r>
              <a:rPr lang="en-US" dirty="0"/>
              <a:t>OWASP foundation</a:t>
            </a:r>
          </a:p>
          <a:p>
            <a:r>
              <a:rPr lang="en-US" dirty="0"/>
              <a:t>NIST, Cybersecurity Framework</a:t>
            </a:r>
          </a:p>
          <a:p>
            <a:pPr lvl="1"/>
            <a:r>
              <a:rPr lang="en-US" dirty="0"/>
              <a:t> </a:t>
            </a:r>
            <a:r>
              <a:rPr lang="en-US" dirty="0">
                <a:hlinkClick r:id="rId3"/>
              </a:rPr>
              <a:t>https://www.nist.gov/cyberframework</a:t>
            </a:r>
            <a:endParaRPr lang="en-US" dirty="0"/>
          </a:p>
          <a:p>
            <a:pPr lvl="1"/>
            <a:r>
              <a:rPr lang="en-US" i="0" u="sng" dirty="0">
                <a:solidFill>
                  <a:srgbClr val="005EA2"/>
                </a:solidFill>
                <a:effectLst/>
                <a:hlinkClick r:id="rId4" tooltip="https://www.nist.gov/news-events/events/2023/02/journey-nist-cybersecurity-framework-csf-20-workshop-2"/>
              </a:rPr>
              <a:t>VIRTUAL WORKSHOP #2</a:t>
            </a:r>
            <a:r>
              <a:rPr lang="en-US" i="0" dirty="0">
                <a:solidFill>
                  <a:srgbClr val="000000"/>
                </a:solidFill>
                <a:effectLst/>
              </a:rPr>
              <a:t> | February 15, 2023 (9:00 AM – 5:30 PM EST). Join us to discuss potential significant updates to the CSF as outlined in the soon-to-be-released CSF Concept Paper. </a:t>
            </a:r>
          </a:p>
          <a:p>
            <a:pPr lvl="1"/>
            <a:r>
              <a:rPr lang="en-US" dirty="0">
                <a:hlinkClick r:id="rId4"/>
              </a:rPr>
              <a:t>https://www.nist.gov/news-events/events/2023/02/journey-nist-cybersecurity-framework-csf-20-workshop-2</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37264507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36E9-ABDD-A243-83F0-5DBE2DF2E700}"/>
              </a:ext>
            </a:extLst>
          </p:cNvPr>
          <p:cNvSpPr>
            <a:spLocks noGrp="1"/>
          </p:cNvSpPr>
          <p:nvPr>
            <p:ph type="title"/>
          </p:nvPr>
        </p:nvSpPr>
        <p:spPr/>
        <p:txBody>
          <a:bodyPr/>
          <a:lstStyle/>
          <a:p>
            <a:r>
              <a:rPr lang="en-US" dirty="0"/>
              <a:t>Summary – Chapter 2</a:t>
            </a:r>
          </a:p>
        </p:txBody>
      </p:sp>
      <p:sp>
        <p:nvSpPr>
          <p:cNvPr id="3" name="Content Placeholder 2">
            <a:extLst>
              <a:ext uri="{FF2B5EF4-FFF2-40B4-BE49-F238E27FC236}">
                <a16:creationId xmlns:a16="http://schemas.microsoft.com/office/drawing/2014/main" id="{AC4C01CE-4744-2649-A87D-36921C5677B5}"/>
              </a:ext>
            </a:extLst>
          </p:cNvPr>
          <p:cNvSpPr>
            <a:spLocks noGrp="1"/>
          </p:cNvSpPr>
          <p:nvPr>
            <p:ph idx="1"/>
          </p:nvPr>
        </p:nvSpPr>
        <p:spPr/>
        <p:txBody>
          <a:bodyPr>
            <a:normAutofit/>
          </a:bodyPr>
          <a:lstStyle/>
          <a:p>
            <a:r>
              <a:rPr lang="en-US" dirty="0"/>
              <a:t>Symmetric block cipher</a:t>
            </a:r>
          </a:p>
          <a:p>
            <a:pPr lvl="1"/>
            <a:r>
              <a:rPr lang="en-US" dirty="0"/>
              <a:t>DES, 3DES</a:t>
            </a:r>
          </a:p>
          <a:p>
            <a:pPr lvl="1"/>
            <a:r>
              <a:rPr lang="en-US" dirty="0"/>
              <a:t>AES</a:t>
            </a:r>
          </a:p>
          <a:p>
            <a:r>
              <a:rPr lang="en-US" dirty="0"/>
              <a:t>Random number</a:t>
            </a:r>
          </a:p>
          <a:p>
            <a:pPr lvl="1"/>
            <a:r>
              <a:rPr lang="en-US" dirty="0"/>
              <a:t>true random number</a:t>
            </a:r>
          </a:p>
          <a:p>
            <a:pPr lvl="1"/>
            <a:r>
              <a:rPr lang="en-US" dirty="0"/>
              <a:t>pseudorandom number</a:t>
            </a:r>
          </a:p>
          <a:p>
            <a:r>
              <a:rPr lang="en-US" dirty="0"/>
              <a:t>Stream cipher </a:t>
            </a:r>
          </a:p>
          <a:p>
            <a:r>
              <a:rPr lang="en-US" dirty="0"/>
              <a:t>The security of symmetric encryption depends on the secrecy of the key</a:t>
            </a:r>
          </a:p>
        </p:txBody>
      </p:sp>
    </p:spTree>
    <p:extLst>
      <p:ext uri="{BB962C8B-B14F-4D97-AF65-F5344CB8AC3E}">
        <p14:creationId xmlns:p14="http://schemas.microsoft.com/office/powerpoint/2010/main" val="2736759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2052-D037-5C4A-B38C-9A0D95C73257}"/>
              </a:ext>
            </a:extLst>
          </p:cNvPr>
          <p:cNvSpPr>
            <a:spLocks noGrp="1"/>
          </p:cNvSpPr>
          <p:nvPr>
            <p:ph type="title"/>
          </p:nvPr>
        </p:nvSpPr>
        <p:spPr/>
        <p:txBody>
          <a:bodyPr/>
          <a:lstStyle/>
          <a:p>
            <a:r>
              <a:rPr lang="en-US" dirty="0"/>
              <a:t>Homework 1 - individual</a:t>
            </a:r>
          </a:p>
        </p:txBody>
      </p:sp>
      <p:sp>
        <p:nvSpPr>
          <p:cNvPr id="3" name="Content Placeholder 2">
            <a:extLst>
              <a:ext uri="{FF2B5EF4-FFF2-40B4-BE49-F238E27FC236}">
                <a16:creationId xmlns:a16="http://schemas.microsoft.com/office/drawing/2014/main" id="{E2D99886-F7B1-1D48-9AF3-D77C27D09B50}"/>
              </a:ext>
            </a:extLst>
          </p:cNvPr>
          <p:cNvSpPr>
            <a:spLocks noGrp="1"/>
          </p:cNvSpPr>
          <p:nvPr>
            <p:ph idx="1"/>
          </p:nvPr>
        </p:nvSpPr>
        <p:spPr/>
        <p:txBody>
          <a:bodyPr/>
          <a:lstStyle/>
          <a:p>
            <a:r>
              <a:rPr lang="en-US" dirty="0"/>
              <a:t>For Chapter 1 &amp; 2</a:t>
            </a:r>
          </a:p>
          <a:p>
            <a:r>
              <a:rPr lang="en-US" dirty="0"/>
              <a:t>Deadline: Oct. 2 (Monday), 11:59 pm</a:t>
            </a:r>
          </a:p>
          <a:p>
            <a:r>
              <a:rPr lang="en-US" dirty="0"/>
              <a:t>We will use the blackboard submission time as your final timestamp</a:t>
            </a:r>
          </a:p>
          <a:p>
            <a:r>
              <a:rPr lang="en-US" dirty="0"/>
              <a:t>10% penalty per day for late submission</a:t>
            </a:r>
          </a:p>
        </p:txBody>
      </p:sp>
    </p:spTree>
    <p:extLst>
      <p:ext uri="{BB962C8B-B14F-4D97-AF65-F5344CB8AC3E}">
        <p14:creationId xmlns:p14="http://schemas.microsoft.com/office/powerpoint/2010/main" val="2405076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09C4-DB69-274D-A83F-C8D3D61F7D40}"/>
              </a:ext>
            </a:extLst>
          </p:cNvPr>
          <p:cNvSpPr>
            <a:spLocks noGrp="1"/>
          </p:cNvSpPr>
          <p:nvPr>
            <p:ph type="ctrTitle"/>
          </p:nvPr>
        </p:nvSpPr>
        <p:spPr/>
        <p:txBody>
          <a:bodyPr/>
          <a:lstStyle/>
          <a:p>
            <a:r>
              <a:rPr lang="en-US" dirty="0"/>
              <a:t>Network Security</a:t>
            </a:r>
          </a:p>
        </p:txBody>
      </p:sp>
      <p:sp>
        <p:nvSpPr>
          <p:cNvPr id="3" name="Subtitle 2">
            <a:extLst>
              <a:ext uri="{FF2B5EF4-FFF2-40B4-BE49-F238E27FC236}">
                <a16:creationId xmlns:a16="http://schemas.microsoft.com/office/drawing/2014/main" id="{E4D272EE-038A-7F4F-B4DB-C9FE8EDA67B3}"/>
              </a:ext>
            </a:extLst>
          </p:cNvPr>
          <p:cNvSpPr>
            <a:spLocks noGrp="1"/>
          </p:cNvSpPr>
          <p:nvPr>
            <p:ph type="subTitle" idx="1"/>
          </p:nvPr>
        </p:nvSpPr>
        <p:spPr/>
        <p:txBody>
          <a:bodyPr/>
          <a:lstStyle/>
          <a:p>
            <a:r>
              <a:rPr lang="en-US" dirty="0"/>
              <a:t>Chapter 3</a:t>
            </a:r>
          </a:p>
          <a:p>
            <a:r>
              <a:rPr lang="en-US" dirty="0"/>
              <a:t>Public-Key Cryptography and Message Authentication</a:t>
            </a:r>
          </a:p>
        </p:txBody>
      </p:sp>
    </p:spTree>
    <p:extLst>
      <p:ext uri="{BB962C8B-B14F-4D97-AF65-F5344CB8AC3E}">
        <p14:creationId xmlns:p14="http://schemas.microsoft.com/office/powerpoint/2010/main" val="1418690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D36C6-B47F-844B-B3D8-604B0CA08933}"/>
              </a:ext>
            </a:extLst>
          </p:cNvPr>
          <p:cNvSpPr>
            <a:spLocks noGrp="1"/>
          </p:cNvSpPr>
          <p:nvPr>
            <p:ph type="title"/>
          </p:nvPr>
        </p:nvSpPr>
        <p:spPr>
          <a:xfrm>
            <a:off x="1137458" y="365125"/>
            <a:ext cx="10515600" cy="1325563"/>
          </a:xfrm>
        </p:spPr>
        <p:txBody>
          <a:bodyPr/>
          <a:lstStyle/>
          <a:p>
            <a:r>
              <a:rPr lang="en-US" dirty="0"/>
              <a:t>Conventional cryptography</a:t>
            </a:r>
          </a:p>
        </p:txBody>
      </p:sp>
      <p:sp>
        <p:nvSpPr>
          <p:cNvPr id="3" name="Content Placeholder 2">
            <a:extLst>
              <a:ext uri="{FF2B5EF4-FFF2-40B4-BE49-F238E27FC236}">
                <a16:creationId xmlns:a16="http://schemas.microsoft.com/office/drawing/2014/main" id="{74B71EA0-69D0-C14E-BBC8-6C8B42F16658}"/>
              </a:ext>
            </a:extLst>
          </p:cNvPr>
          <p:cNvSpPr>
            <a:spLocks noGrp="1"/>
          </p:cNvSpPr>
          <p:nvPr>
            <p:ph idx="1"/>
          </p:nvPr>
        </p:nvSpPr>
        <p:spPr/>
        <p:txBody>
          <a:bodyPr/>
          <a:lstStyle/>
          <a:p>
            <a:r>
              <a:rPr lang="en-AU" altLang="en-US" dirty="0"/>
              <a:t>traditional </a:t>
            </a:r>
            <a:r>
              <a:rPr lang="en-AU" altLang="en-US" b="1" dirty="0"/>
              <a:t>private/secret/single-key</a:t>
            </a:r>
            <a:r>
              <a:rPr lang="en-AU" altLang="en-US" dirty="0"/>
              <a:t> cryptography uses </a:t>
            </a:r>
            <a:r>
              <a:rPr lang="en-AU" altLang="en-US" b="1" dirty="0"/>
              <a:t>one</a:t>
            </a:r>
            <a:r>
              <a:rPr lang="en-AU" altLang="en-US" dirty="0"/>
              <a:t> key </a:t>
            </a:r>
          </a:p>
          <a:p>
            <a:r>
              <a:rPr lang="en-AU" altLang="en-US" dirty="0"/>
              <a:t>shared by both sender and receiver </a:t>
            </a:r>
          </a:p>
          <a:p>
            <a:r>
              <a:rPr lang="en-AU" altLang="en-US" dirty="0"/>
              <a:t>if this key is disclosed communications are compromised </a:t>
            </a:r>
          </a:p>
          <a:p>
            <a:r>
              <a:rPr lang="en-AU" altLang="en-US" dirty="0"/>
              <a:t>also is </a:t>
            </a:r>
            <a:r>
              <a:rPr lang="en-AU" altLang="en-US" b="1" dirty="0"/>
              <a:t>symmetric</a:t>
            </a:r>
            <a:r>
              <a:rPr lang="en-AU" altLang="en-US" dirty="0"/>
              <a:t>, parties are equal </a:t>
            </a:r>
          </a:p>
          <a:p>
            <a:pPr marL="0" indent="0">
              <a:buNone/>
            </a:pPr>
            <a:endParaRPr lang="en-US" dirty="0"/>
          </a:p>
        </p:txBody>
      </p:sp>
    </p:spTree>
    <p:extLst>
      <p:ext uri="{BB962C8B-B14F-4D97-AF65-F5344CB8AC3E}">
        <p14:creationId xmlns:p14="http://schemas.microsoft.com/office/powerpoint/2010/main" val="540360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7C02-9C11-FB4A-800A-318099E47CF0}"/>
              </a:ext>
            </a:extLst>
          </p:cNvPr>
          <p:cNvSpPr>
            <a:spLocks noGrp="1"/>
          </p:cNvSpPr>
          <p:nvPr>
            <p:ph type="title"/>
          </p:nvPr>
        </p:nvSpPr>
        <p:spPr/>
        <p:txBody>
          <a:bodyPr/>
          <a:lstStyle/>
          <a:p>
            <a:r>
              <a:rPr lang="en-US" dirty="0"/>
              <a:t>Pros and cons</a:t>
            </a:r>
          </a:p>
        </p:txBody>
      </p:sp>
      <p:sp>
        <p:nvSpPr>
          <p:cNvPr id="3" name="Content Placeholder 2">
            <a:extLst>
              <a:ext uri="{FF2B5EF4-FFF2-40B4-BE49-F238E27FC236}">
                <a16:creationId xmlns:a16="http://schemas.microsoft.com/office/drawing/2014/main" id="{F7792494-2D33-A642-9DEF-E368DE41060B}"/>
              </a:ext>
            </a:extLst>
          </p:cNvPr>
          <p:cNvSpPr>
            <a:spLocks noGrp="1"/>
          </p:cNvSpPr>
          <p:nvPr>
            <p:ph idx="1"/>
          </p:nvPr>
        </p:nvSpPr>
        <p:spPr/>
        <p:txBody>
          <a:bodyPr/>
          <a:lstStyle/>
          <a:p>
            <a:r>
              <a:rPr lang="en-US" dirty="0"/>
              <a:t>Pros:</a:t>
            </a:r>
          </a:p>
          <a:p>
            <a:pPr lvl="1"/>
            <a:r>
              <a:rPr lang="en-US" dirty="0"/>
              <a:t>Encryption is fast for large amounts of data</a:t>
            </a:r>
          </a:p>
          <a:p>
            <a:pPr lvl="1"/>
            <a:r>
              <a:rPr lang="en-US" dirty="0"/>
              <a:t>Provide the same level of security with a shorter encryption key</a:t>
            </a:r>
          </a:p>
          <a:p>
            <a:pPr lvl="1"/>
            <a:r>
              <a:rPr lang="en-US" dirty="0"/>
              <a:t>By now, it’s unbreakable to quantum computing</a:t>
            </a:r>
          </a:p>
          <a:p>
            <a:r>
              <a:rPr lang="en-US" dirty="0"/>
              <a:t>Cons</a:t>
            </a:r>
          </a:p>
          <a:p>
            <a:pPr lvl="1"/>
            <a:r>
              <a:rPr lang="en-US" dirty="0"/>
              <a:t>Key distribution assumes a secure channel</a:t>
            </a:r>
          </a:p>
          <a:p>
            <a:pPr lvl="1"/>
            <a:r>
              <a:rPr lang="en-US" dirty="0">
                <a:solidFill>
                  <a:srgbClr val="343541"/>
                </a:solidFill>
                <a:latin typeface="Söhne"/>
              </a:rPr>
              <a:t>D</a:t>
            </a:r>
            <a:r>
              <a:rPr lang="en-US" b="0" i="0" dirty="0">
                <a:solidFill>
                  <a:srgbClr val="343541"/>
                </a:solidFill>
                <a:effectLst/>
                <a:latin typeface="Söhne"/>
              </a:rPr>
              <a:t>oes not protect sender from receiver forging a message &amp; claiming it’s sent by sender</a:t>
            </a:r>
          </a:p>
          <a:p>
            <a:pPr lvl="1"/>
            <a:r>
              <a:rPr lang="en-US" dirty="0">
                <a:solidFill>
                  <a:srgbClr val="343541"/>
                </a:solidFill>
                <a:latin typeface="Söhne"/>
              </a:rPr>
              <a:t>It does not scale well for large networks. It requires a separate key for each pair of communicating parties, which can result in a large number of keys to manage and protect. </a:t>
            </a:r>
            <a:endParaRPr lang="en-US" dirty="0"/>
          </a:p>
          <a:p>
            <a:pPr lvl="1"/>
            <a:endParaRPr lang="en-US" dirty="0"/>
          </a:p>
        </p:txBody>
      </p:sp>
    </p:spTree>
    <p:extLst>
      <p:ext uri="{BB962C8B-B14F-4D97-AF65-F5344CB8AC3E}">
        <p14:creationId xmlns:p14="http://schemas.microsoft.com/office/powerpoint/2010/main" val="25232485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5E204-49D9-B949-8D61-F0F079BB48E4}"/>
              </a:ext>
            </a:extLst>
          </p:cNvPr>
          <p:cNvSpPr>
            <a:spLocks noGrp="1"/>
          </p:cNvSpPr>
          <p:nvPr>
            <p:ph type="title"/>
          </p:nvPr>
        </p:nvSpPr>
        <p:spPr>
          <a:xfrm>
            <a:off x="838200" y="195794"/>
            <a:ext cx="10515600" cy="1325563"/>
          </a:xfrm>
        </p:spPr>
        <p:txBody>
          <a:bodyPr/>
          <a:lstStyle/>
          <a:p>
            <a:r>
              <a:rPr lang="en-US" dirty="0"/>
              <a:t>Public-Key Cryptography</a:t>
            </a:r>
          </a:p>
        </p:txBody>
      </p:sp>
      <p:sp>
        <p:nvSpPr>
          <p:cNvPr id="3" name="Content Placeholder 2">
            <a:extLst>
              <a:ext uri="{FF2B5EF4-FFF2-40B4-BE49-F238E27FC236}">
                <a16:creationId xmlns:a16="http://schemas.microsoft.com/office/drawing/2014/main" id="{79CB1E08-172C-F54C-AC52-5C788F946DEC}"/>
              </a:ext>
            </a:extLst>
          </p:cNvPr>
          <p:cNvSpPr>
            <a:spLocks noGrp="1"/>
          </p:cNvSpPr>
          <p:nvPr>
            <p:ph idx="1"/>
          </p:nvPr>
        </p:nvSpPr>
        <p:spPr>
          <a:xfrm>
            <a:off x="838200" y="1486965"/>
            <a:ext cx="10202333" cy="5201703"/>
          </a:xfrm>
        </p:spPr>
        <p:txBody>
          <a:bodyPr>
            <a:normAutofit/>
          </a:bodyPr>
          <a:lstStyle/>
          <a:p>
            <a:pPr fontAlgn="base"/>
            <a:r>
              <a:rPr lang="en-US" dirty="0"/>
              <a:t>In public-key schemes, each person has two keys</a:t>
            </a:r>
          </a:p>
          <a:p>
            <a:pPr lvl="1" fontAlgn="base"/>
            <a:r>
              <a:rPr lang="en-US" b="1" dirty="0"/>
              <a:t>Public key</a:t>
            </a:r>
            <a:r>
              <a:rPr lang="en-US" dirty="0"/>
              <a:t>: Known to everybody</a:t>
            </a:r>
            <a:endParaRPr lang="en-US" b="1" dirty="0"/>
          </a:p>
          <a:p>
            <a:pPr lvl="1" fontAlgn="base"/>
            <a:r>
              <a:rPr lang="en-US" b="1" dirty="0"/>
              <a:t>Private key</a:t>
            </a:r>
            <a:r>
              <a:rPr lang="en-US" dirty="0"/>
              <a:t>: Only known by that person</a:t>
            </a:r>
            <a:endParaRPr lang="en-US" b="1" dirty="0"/>
          </a:p>
          <a:p>
            <a:pPr lvl="1" fontAlgn="base"/>
            <a:r>
              <a:rPr lang="en-US" dirty="0"/>
              <a:t>Keys come in pairs: every public key corresponds to one private key</a:t>
            </a:r>
          </a:p>
          <a:p>
            <a:pPr fontAlgn="base"/>
            <a:r>
              <a:rPr lang="en-US" dirty="0"/>
              <a:t>Uses number theory</a:t>
            </a:r>
          </a:p>
          <a:p>
            <a:pPr lvl="1" fontAlgn="base"/>
            <a:r>
              <a:rPr lang="en-US" dirty="0"/>
              <a:t>Examples: Modular arithmetic, factoring, discrete logarithm problem, Elliptic logs over Elliptic Curves</a:t>
            </a:r>
          </a:p>
          <a:p>
            <a:pPr lvl="1" fontAlgn="base"/>
            <a:r>
              <a:rPr lang="en-US" dirty="0"/>
              <a:t>Contrast with symmetric-key cryptography (uses XORs and bit-shifts)</a:t>
            </a:r>
          </a:p>
          <a:p>
            <a:pPr fontAlgn="base"/>
            <a:r>
              <a:rPr lang="en-US" dirty="0"/>
              <a:t>Messages are numbers</a:t>
            </a:r>
          </a:p>
          <a:p>
            <a:pPr lvl="1" fontAlgn="base"/>
            <a:r>
              <a:rPr lang="en-US" dirty="0"/>
              <a:t>Contrast with symmetric-key cryptography (messages are bit strings)</a:t>
            </a:r>
          </a:p>
        </p:txBody>
      </p:sp>
    </p:spTree>
    <p:extLst>
      <p:ext uri="{BB962C8B-B14F-4D97-AF65-F5344CB8AC3E}">
        <p14:creationId xmlns:p14="http://schemas.microsoft.com/office/powerpoint/2010/main" val="209494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B9505-074A-E148-9F7F-264DC34676E2}"/>
              </a:ext>
            </a:extLst>
          </p:cNvPr>
          <p:cNvSpPr>
            <a:spLocks noGrp="1"/>
          </p:cNvSpPr>
          <p:nvPr>
            <p:ph type="title"/>
          </p:nvPr>
        </p:nvSpPr>
        <p:spPr/>
        <p:txBody>
          <a:bodyPr/>
          <a:lstStyle/>
          <a:p>
            <a:r>
              <a:rPr lang="en-US" dirty="0"/>
              <a:t>Public-key Cryptography</a:t>
            </a:r>
          </a:p>
        </p:txBody>
      </p:sp>
      <p:sp>
        <p:nvSpPr>
          <p:cNvPr id="3" name="Content Placeholder 2">
            <a:extLst>
              <a:ext uri="{FF2B5EF4-FFF2-40B4-BE49-F238E27FC236}">
                <a16:creationId xmlns:a16="http://schemas.microsoft.com/office/drawing/2014/main" id="{08C72253-8A2A-FD4A-981C-A42E6DB0323F}"/>
              </a:ext>
            </a:extLst>
          </p:cNvPr>
          <p:cNvSpPr>
            <a:spLocks noGrp="1"/>
          </p:cNvSpPr>
          <p:nvPr>
            <p:ph idx="1"/>
          </p:nvPr>
        </p:nvSpPr>
        <p:spPr/>
        <p:txBody>
          <a:bodyPr/>
          <a:lstStyle/>
          <a:p>
            <a:pPr fontAlgn="base"/>
            <a:r>
              <a:rPr lang="en-US" dirty="0"/>
              <a:t>Benefit:</a:t>
            </a:r>
          </a:p>
          <a:p>
            <a:pPr marL="0" indent="0" fontAlgn="base">
              <a:buNone/>
            </a:pPr>
            <a:endParaRPr lang="en-US" dirty="0"/>
          </a:p>
          <a:p>
            <a:pPr fontAlgn="base"/>
            <a:r>
              <a:rPr lang="en-US" dirty="0"/>
              <a:t>Drawback:</a:t>
            </a:r>
          </a:p>
        </p:txBody>
      </p:sp>
      <p:sp>
        <p:nvSpPr>
          <p:cNvPr id="5" name="Content Placeholder 2">
            <a:extLst>
              <a:ext uri="{FF2B5EF4-FFF2-40B4-BE49-F238E27FC236}">
                <a16:creationId xmlns:a16="http://schemas.microsoft.com/office/drawing/2014/main" id="{026608CE-7A83-8D40-8CBD-19DCA110A7B1}"/>
              </a:ext>
            </a:extLst>
          </p:cNvPr>
          <p:cNvSpPr txBox="1">
            <a:spLocks/>
          </p:cNvSpPr>
          <p:nvPr/>
        </p:nvSpPr>
        <p:spPr>
          <a:xfrm>
            <a:off x="838200" y="181371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t>Benefit: No longer need to assume that Alice and Bob already share a secret</a:t>
            </a:r>
          </a:p>
        </p:txBody>
      </p:sp>
      <p:sp>
        <p:nvSpPr>
          <p:cNvPr id="6" name="Content Placeholder 2">
            <a:extLst>
              <a:ext uri="{FF2B5EF4-FFF2-40B4-BE49-F238E27FC236}">
                <a16:creationId xmlns:a16="http://schemas.microsoft.com/office/drawing/2014/main" id="{68C4B136-01B0-2844-A6DB-66CD10F4FEB1}"/>
              </a:ext>
            </a:extLst>
          </p:cNvPr>
          <p:cNvSpPr txBox="1">
            <a:spLocks/>
          </p:cNvSpPr>
          <p:nvPr/>
        </p:nvSpPr>
        <p:spPr>
          <a:xfrm>
            <a:off x="838200" y="18375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endParaRPr lang="en-US" dirty="0"/>
          </a:p>
          <a:p>
            <a:pPr fontAlgn="base"/>
            <a:endParaRPr lang="en-US" dirty="0"/>
          </a:p>
          <a:p>
            <a:pPr fontAlgn="base"/>
            <a:r>
              <a:rPr lang="en-US" dirty="0"/>
              <a:t>Drawback: Much slower than symmetric-key cryptography</a:t>
            </a:r>
          </a:p>
          <a:p>
            <a:pPr lvl="1" fontAlgn="base"/>
            <a:r>
              <a:rPr lang="en-US" dirty="0"/>
              <a:t>Number theory calculations are much slower than XORs and bit-shifts</a:t>
            </a:r>
          </a:p>
        </p:txBody>
      </p:sp>
    </p:spTree>
    <p:extLst>
      <p:ext uri="{BB962C8B-B14F-4D97-AF65-F5344CB8AC3E}">
        <p14:creationId xmlns:p14="http://schemas.microsoft.com/office/powerpoint/2010/main" val="219805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87D7-0842-F740-9466-B38303487576}"/>
              </a:ext>
            </a:extLst>
          </p:cNvPr>
          <p:cNvSpPr>
            <a:spLocks noGrp="1"/>
          </p:cNvSpPr>
          <p:nvPr>
            <p:ph type="title"/>
          </p:nvPr>
        </p:nvSpPr>
        <p:spPr/>
        <p:txBody>
          <a:bodyPr/>
          <a:lstStyle/>
          <a:p>
            <a:r>
              <a:rPr lang="en-US" dirty="0"/>
              <a:t>Reading materials</a:t>
            </a:r>
          </a:p>
        </p:txBody>
      </p:sp>
      <p:sp>
        <p:nvSpPr>
          <p:cNvPr id="3" name="Content Placeholder 2">
            <a:extLst>
              <a:ext uri="{FF2B5EF4-FFF2-40B4-BE49-F238E27FC236}">
                <a16:creationId xmlns:a16="http://schemas.microsoft.com/office/drawing/2014/main" id="{15956B73-F3D2-C14D-A8E2-71B4E874E677}"/>
              </a:ext>
            </a:extLst>
          </p:cNvPr>
          <p:cNvSpPr>
            <a:spLocks noGrp="1"/>
          </p:cNvSpPr>
          <p:nvPr>
            <p:ph idx="1"/>
          </p:nvPr>
        </p:nvSpPr>
        <p:spPr/>
        <p:txBody>
          <a:bodyPr/>
          <a:lstStyle/>
          <a:p>
            <a:r>
              <a:rPr lang="en-US" dirty="0">
                <a:hlinkClick r:id="rId3"/>
              </a:rPr>
              <a:t>Encryption: Strengths and Weaknesses of Public-key Cryptography</a:t>
            </a:r>
            <a:endParaRPr lang="en-US" dirty="0"/>
          </a:p>
          <a:p>
            <a:r>
              <a:rPr lang="en-US" altLang="en-US" dirty="0">
                <a:hlinkClick r:id="rId4"/>
              </a:rPr>
              <a:t>Public-key cryptography is a public invention due to Whitfield Diffie &amp; Martin Hellman at Stanford Uni in 1976</a:t>
            </a:r>
            <a:endParaRPr lang="en-US" altLang="en-US" dirty="0"/>
          </a:p>
          <a:p>
            <a:pPr marL="0" indent="0">
              <a:buNone/>
            </a:pPr>
            <a:endParaRPr lang="en-US" dirty="0"/>
          </a:p>
        </p:txBody>
      </p:sp>
    </p:spTree>
    <p:extLst>
      <p:ext uri="{BB962C8B-B14F-4D97-AF65-F5344CB8AC3E}">
        <p14:creationId xmlns:p14="http://schemas.microsoft.com/office/powerpoint/2010/main" val="35359804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2E13-5513-EB43-9F38-458480835C57}"/>
              </a:ext>
            </a:extLst>
          </p:cNvPr>
          <p:cNvSpPr>
            <a:spLocks noGrp="1"/>
          </p:cNvSpPr>
          <p:nvPr>
            <p:ph type="title"/>
          </p:nvPr>
        </p:nvSpPr>
        <p:spPr/>
        <p:txBody>
          <a:bodyPr/>
          <a:lstStyle/>
          <a:p>
            <a:r>
              <a:rPr lang="en-US" dirty="0"/>
              <a:t>Public-key cryptography</a:t>
            </a:r>
          </a:p>
        </p:txBody>
      </p:sp>
      <p:sp>
        <p:nvSpPr>
          <p:cNvPr id="3" name="Content Placeholder 2">
            <a:extLst>
              <a:ext uri="{FF2B5EF4-FFF2-40B4-BE49-F238E27FC236}">
                <a16:creationId xmlns:a16="http://schemas.microsoft.com/office/drawing/2014/main" id="{25BA3D29-89A8-7C4A-8C33-8F2ED2576D7D}"/>
              </a:ext>
            </a:extLst>
          </p:cNvPr>
          <p:cNvSpPr>
            <a:spLocks noGrp="1"/>
          </p:cNvSpPr>
          <p:nvPr>
            <p:ph idx="1"/>
          </p:nvPr>
        </p:nvSpPr>
        <p:spPr/>
        <p:txBody>
          <a:bodyPr/>
          <a:lstStyle/>
          <a:p>
            <a:r>
              <a:rPr lang="en-AU" altLang="en-US" b="1" dirty="0"/>
              <a:t>public-key/two-key/asymmetric</a:t>
            </a:r>
            <a:r>
              <a:rPr lang="en-AU" altLang="en-US" dirty="0"/>
              <a:t> cryptography involves the use of </a:t>
            </a:r>
            <a:r>
              <a:rPr lang="en-AU" altLang="en-US" b="1" dirty="0"/>
              <a:t>two</a:t>
            </a:r>
            <a:r>
              <a:rPr lang="en-AU" altLang="en-US" dirty="0"/>
              <a:t> keys: </a:t>
            </a:r>
          </a:p>
          <a:p>
            <a:pPr lvl="1"/>
            <a:r>
              <a:rPr lang="en-AU" altLang="en-US" dirty="0"/>
              <a:t>a </a:t>
            </a:r>
            <a:r>
              <a:rPr lang="en-AU" altLang="en-US" b="1" dirty="0"/>
              <a:t>public key</a:t>
            </a:r>
            <a:r>
              <a:rPr lang="en-AU" altLang="en-US" dirty="0"/>
              <a:t>, which may be known by anybody, and can be used to </a:t>
            </a:r>
            <a:r>
              <a:rPr lang="en-AU" altLang="en-US" b="1" dirty="0">
                <a:solidFill>
                  <a:srgbClr val="FF0000"/>
                </a:solidFill>
              </a:rPr>
              <a:t>encrypt messages</a:t>
            </a:r>
            <a:r>
              <a:rPr lang="en-AU" altLang="en-US" dirty="0"/>
              <a:t>, and </a:t>
            </a:r>
            <a:r>
              <a:rPr lang="en-AU" altLang="en-US" b="1" dirty="0">
                <a:solidFill>
                  <a:srgbClr val="FF0000"/>
                </a:solidFill>
              </a:rPr>
              <a:t>verify signatures</a:t>
            </a:r>
            <a:r>
              <a:rPr lang="en-AU" altLang="en-US" dirty="0">
                <a:solidFill>
                  <a:srgbClr val="FF0000"/>
                </a:solidFill>
              </a:rPr>
              <a:t> </a:t>
            </a:r>
          </a:p>
          <a:p>
            <a:pPr lvl="1"/>
            <a:r>
              <a:rPr lang="en-AU" altLang="en-US" dirty="0"/>
              <a:t>a </a:t>
            </a:r>
            <a:r>
              <a:rPr lang="en-AU" altLang="en-US" b="1" dirty="0"/>
              <a:t>private-key</a:t>
            </a:r>
            <a:r>
              <a:rPr lang="en-AU" altLang="en-US" dirty="0"/>
              <a:t>, known only to the recipient, used to </a:t>
            </a:r>
            <a:r>
              <a:rPr lang="en-AU" altLang="en-US" b="1" dirty="0">
                <a:solidFill>
                  <a:srgbClr val="FF0000"/>
                </a:solidFill>
              </a:rPr>
              <a:t>decrypt messages</a:t>
            </a:r>
            <a:r>
              <a:rPr lang="en-AU" altLang="en-US" dirty="0"/>
              <a:t>, and </a:t>
            </a:r>
            <a:r>
              <a:rPr lang="en-AU" altLang="en-US" b="1" dirty="0">
                <a:solidFill>
                  <a:srgbClr val="FF0000"/>
                </a:solidFill>
              </a:rPr>
              <a:t>sign</a:t>
            </a:r>
            <a:r>
              <a:rPr lang="en-AU" altLang="en-US" dirty="0"/>
              <a:t> (create)</a:t>
            </a:r>
            <a:r>
              <a:rPr lang="en-AU" altLang="en-US" b="1" dirty="0"/>
              <a:t> </a:t>
            </a:r>
            <a:r>
              <a:rPr lang="en-AU" altLang="en-US" b="1" dirty="0">
                <a:solidFill>
                  <a:srgbClr val="FF0000"/>
                </a:solidFill>
              </a:rPr>
              <a:t>signatures</a:t>
            </a:r>
            <a:endParaRPr lang="en-AU" altLang="en-US" dirty="0">
              <a:solidFill>
                <a:srgbClr val="FF0000"/>
              </a:solidFill>
            </a:endParaRPr>
          </a:p>
          <a:p>
            <a:r>
              <a:rPr lang="en-AU" altLang="en-US" dirty="0"/>
              <a:t>is </a:t>
            </a:r>
            <a:r>
              <a:rPr lang="en-AU" altLang="en-US" b="1" dirty="0"/>
              <a:t>asymmetric</a:t>
            </a:r>
            <a:r>
              <a:rPr lang="en-AU" altLang="en-US" dirty="0"/>
              <a:t> because</a:t>
            </a:r>
          </a:p>
          <a:p>
            <a:pPr lvl="1"/>
            <a:r>
              <a:rPr lang="en-AU" altLang="en-US" dirty="0"/>
              <a:t>Not the same key</a:t>
            </a:r>
          </a:p>
          <a:p>
            <a:pPr lvl="1"/>
            <a:r>
              <a:rPr lang="en-AU" altLang="en-US" dirty="0"/>
              <a:t>those who encrypt messages or verify signatures </a:t>
            </a:r>
            <a:r>
              <a:rPr lang="en-AU" altLang="en-US" b="1" dirty="0"/>
              <a:t>cannot</a:t>
            </a:r>
            <a:r>
              <a:rPr lang="en-AU" altLang="en-US" dirty="0"/>
              <a:t> decrypt messages or create signatures</a:t>
            </a:r>
          </a:p>
          <a:p>
            <a:pPr marL="457200" lvl="1" indent="0">
              <a:buNone/>
            </a:pPr>
            <a:r>
              <a:rPr lang="en-US" dirty="0"/>
              <a:t>Private key</a:t>
            </a:r>
          </a:p>
        </p:txBody>
      </p:sp>
    </p:spTree>
    <p:extLst>
      <p:ext uri="{BB962C8B-B14F-4D97-AF65-F5344CB8AC3E}">
        <p14:creationId xmlns:p14="http://schemas.microsoft.com/office/powerpoint/2010/main" val="30809288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D579-86C8-C245-A9AF-DDF462400474}"/>
              </a:ext>
            </a:extLst>
          </p:cNvPr>
          <p:cNvSpPr>
            <a:spLocks noGrp="1"/>
          </p:cNvSpPr>
          <p:nvPr>
            <p:ph type="title"/>
          </p:nvPr>
        </p:nvSpPr>
        <p:spPr/>
        <p:txBody>
          <a:bodyPr/>
          <a:lstStyle/>
          <a:p>
            <a:r>
              <a:rPr lang="en-US" dirty="0"/>
              <a:t>Public-Key Encryption</a:t>
            </a:r>
          </a:p>
        </p:txBody>
      </p:sp>
      <p:sp>
        <p:nvSpPr>
          <p:cNvPr id="3" name="Content Placeholder 2">
            <a:extLst>
              <a:ext uri="{FF2B5EF4-FFF2-40B4-BE49-F238E27FC236}">
                <a16:creationId xmlns:a16="http://schemas.microsoft.com/office/drawing/2014/main" id="{F773EC61-2D7E-C040-84A2-7598E7D3C2CD}"/>
              </a:ext>
            </a:extLst>
          </p:cNvPr>
          <p:cNvSpPr>
            <a:spLocks noGrp="1"/>
          </p:cNvSpPr>
          <p:nvPr>
            <p:ph idx="1"/>
          </p:nvPr>
        </p:nvSpPr>
        <p:spPr/>
        <p:txBody>
          <a:bodyPr/>
          <a:lstStyle/>
          <a:p>
            <a:pPr fontAlgn="base"/>
            <a:r>
              <a:rPr lang="en-US" dirty="0"/>
              <a:t>Everybody can encrypt with the public key</a:t>
            </a:r>
          </a:p>
          <a:p>
            <a:pPr fontAlgn="base"/>
            <a:r>
              <a:rPr lang="en-US" dirty="0"/>
              <a:t>Only the recipient can decrypt with the private key</a:t>
            </a:r>
          </a:p>
          <a:p>
            <a:endParaRPr lang="en-US" dirty="0"/>
          </a:p>
        </p:txBody>
      </p:sp>
      <p:pic>
        <p:nvPicPr>
          <p:cNvPr id="5" name="Picture 4" descr="A drawing of a child&#10;&#10;Description automatically generated with low confidence">
            <a:extLst>
              <a:ext uri="{FF2B5EF4-FFF2-40B4-BE49-F238E27FC236}">
                <a16:creationId xmlns:a16="http://schemas.microsoft.com/office/drawing/2014/main" id="{E45F4843-AFC9-E947-AB97-21C9F105C4E8}"/>
              </a:ext>
            </a:extLst>
          </p:cNvPr>
          <p:cNvPicPr>
            <a:picLocks noChangeAspect="1"/>
          </p:cNvPicPr>
          <p:nvPr/>
        </p:nvPicPr>
        <p:blipFill>
          <a:blip r:embed="rId2"/>
          <a:stretch>
            <a:fillRect/>
          </a:stretch>
        </p:blipFill>
        <p:spPr>
          <a:xfrm>
            <a:off x="1356782" y="3429000"/>
            <a:ext cx="1877483" cy="2149582"/>
          </a:xfrm>
          <a:prstGeom prst="rect">
            <a:avLst/>
          </a:prstGeom>
        </p:spPr>
      </p:pic>
      <p:pic>
        <p:nvPicPr>
          <p:cNvPr id="7" name="Picture 6" descr="A picture containing linedrawing&#10;&#10;Description automatically generated">
            <a:extLst>
              <a:ext uri="{FF2B5EF4-FFF2-40B4-BE49-F238E27FC236}">
                <a16:creationId xmlns:a16="http://schemas.microsoft.com/office/drawing/2014/main" id="{F8CEF09B-8B43-8049-A915-5F147616F549}"/>
              </a:ext>
            </a:extLst>
          </p:cNvPr>
          <p:cNvPicPr>
            <a:picLocks noChangeAspect="1"/>
          </p:cNvPicPr>
          <p:nvPr/>
        </p:nvPicPr>
        <p:blipFill>
          <a:blip r:embed="rId3"/>
          <a:stretch>
            <a:fillRect/>
          </a:stretch>
        </p:blipFill>
        <p:spPr>
          <a:xfrm>
            <a:off x="5007866" y="3513667"/>
            <a:ext cx="2045713" cy="1989666"/>
          </a:xfrm>
          <a:prstGeom prst="rect">
            <a:avLst/>
          </a:prstGeom>
        </p:spPr>
      </p:pic>
      <p:pic>
        <p:nvPicPr>
          <p:cNvPr id="9" name="Picture 8" descr="A picture containing wire&#10;&#10;Description automatically generated">
            <a:extLst>
              <a:ext uri="{FF2B5EF4-FFF2-40B4-BE49-F238E27FC236}">
                <a16:creationId xmlns:a16="http://schemas.microsoft.com/office/drawing/2014/main" id="{A7144325-EAE4-0847-8324-C62E6FD94A06}"/>
              </a:ext>
            </a:extLst>
          </p:cNvPr>
          <p:cNvPicPr>
            <a:picLocks noChangeAspect="1"/>
          </p:cNvPicPr>
          <p:nvPr/>
        </p:nvPicPr>
        <p:blipFill>
          <a:blip r:embed="rId4"/>
          <a:stretch>
            <a:fillRect/>
          </a:stretch>
        </p:blipFill>
        <p:spPr>
          <a:xfrm>
            <a:off x="7804323" y="4343872"/>
            <a:ext cx="2045713" cy="1968028"/>
          </a:xfrm>
          <a:prstGeom prst="rect">
            <a:avLst/>
          </a:prstGeom>
        </p:spPr>
      </p:pic>
    </p:spTree>
    <p:extLst>
      <p:ext uri="{BB962C8B-B14F-4D97-AF65-F5344CB8AC3E}">
        <p14:creationId xmlns:p14="http://schemas.microsoft.com/office/powerpoint/2010/main" val="169644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3CC3-64FE-074D-86E3-D8A5D01B5D35}"/>
              </a:ext>
            </a:extLst>
          </p:cNvPr>
          <p:cNvSpPr>
            <a:spLocks noGrp="1"/>
          </p:cNvSpPr>
          <p:nvPr>
            <p:ph type="title"/>
          </p:nvPr>
        </p:nvSpPr>
        <p:spPr/>
        <p:txBody>
          <a:bodyPr/>
          <a:lstStyle/>
          <a:p>
            <a:r>
              <a:rPr lang="en-US" dirty="0"/>
              <a:t>Security attack</a:t>
            </a:r>
          </a:p>
        </p:txBody>
      </p:sp>
      <p:sp>
        <p:nvSpPr>
          <p:cNvPr id="3" name="Content Placeholder 2">
            <a:extLst>
              <a:ext uri="{FF2B5EF4-FFF2-40B4-BE49-F238E27FC236}">
                <a16:creationId xmlns:a16="http://schemas.microsoft.com/office/drawing/2014/main" id="{9FF9EC58-0F79-5640-B5A9-280B0A185F16}"/>
              </a:ext>
            </a:extLst>
          </p:cNvPr>
          <p:cNvSpPr>
            <a:spLocks noGrp="1"/>
          </p:cNvSpPr>
          <p:nvPr>
            <p:ph idx="1"/>
          </p:nvPr>
        </p:nvSpPr>
        <p:spPr/>
        <p:txBody>
          <a:bodyPr/>
          <a:lstStyle/>
          <a:p>
            <a:r>
              <a:rPr lang="en-US" b="1" dirty="0"/>
              <a:t>Definition</a:t>
            </a:r>
            <a:r>
              <a:rPr lang="en-US" dirty="0"/>
              <a:t>: any action that compromises the security of information owned by an organization</a:t>
            </a:r>
          </a:p>
          <a:p>
            <a:r>
              <a:rPr lang="en-US" dirty="0"/>
              <a:t>Two types of security attacks</a:t>
            </a:r>
          </a:p>
          <a:p>
            <a:pPr lvl="1"/>
            <a:r>
              <a:rPr lang="en-US" dirty="0"/>
              <a:t>Passive attack</a:t>
            </a:r>
          </a:p>
          <a:p>
            <a:pPr lvl="1"/>
            <a:r>
              <a:rPr lang="en-US" dirty="0"/>
              <a:t>Active attack</a:t>
            </a:r>
          </a:p>
          <a:p>
            <a:pPr marL="0" indent="0">
              <a:buNone/>
            </a:pPr>
            <a:endParaRPr lang="en-US" dirty="0"/>
          </a:p>
        </p:txBody>
      </p:sp>
      <p:pic>
        <p:nvPicPr>
          <p:cNvPr id="5" name="Picture 4" descr="Diagram&#10;&#10;Description automatically generated">
            <a:extLst>
              <a:ext uri="{FF2B5EF4-FFF2-40B4-BE49-F238E27FC236}">
                <a16:creationId xmlns:a16="http://schemas.microsoft.com/office/drawing/2014/main" id="{D2FE4E0D-D358-4B48-8217-B7B9767F032E}"/>
              </a:ext>
            </a:extLst>
          </p:cNvPr>
          <p:cNvPicPr>
            <a:picLocks noChangeAspect="1"/>
          </p:cNvPicPr>
          <p:nvPr/>
        </p:nvPicPr>
        <p:blipFill>
          <a:blip r:embed="rId3"/>
          <a:stretch>
            <a:fillRect/>
          </a:stretch>
        </p:blipFill>
        <p:spPr>
          <a:xfrm>
            <a:off x="1206714" y="4021364"/>
            <a:ext cx="4372674" cy="2471511"/>
          </a:xfrm>
          <a:prstGeom prst="rect">
            <a:avLst/>
          </a:prstGeom>
        </p:spPr>
      </p:pic>
      <p:pic>
        <p:nvPicPr>
          <p:cNvPr id="7" name="Picture 6" descr="Diagram&#10;&#10;Description automatically generated">
            <a:extLst>
              <a:ext uri="{FF2B5EF4-FFF2-40B4-BE49-F238E27FC236}">
                <a16:creationId xmlns:a16="http://schemas.microsoft.com/office/drawing/2014/main" id="{54B004D5-EB9F-094E-A06C-DF4A661A74CA}"/>
              </a:ext>
            </a:extLst>
          </p:cNvPr>
          <p:cNvPicPr>
            <a:picLocks noChangeAspect="1"/>
          </p:cNvPicPr>
          <p:nvPr/>
        </p:nvPicPr>
        <p:blipFill>
          <a:blip r:embed="rId4"/>
          <a:stretch>
            <a:fillRect/>
          </a:stretch>
        </p:blipFill>
        <p:spPr>
          <a:xfrm>
            <a:off x="6557397" y="4021364"/>
            <a:ext cx="3957880" cy="2520441"/>
          </a:xfrm>
          <a:prstGeom prst="rect">
            <a:avLst/>
          </a:prstGeom>
        </p:spPr>
      </p:pic>
      <p:sp>
        <p:nvSpPr>
          <p:cNvPr id="4" name="Rectangle 3">
            <a:extLst>
              <a:ext uri="{FF2B5EF4-FFF2-40B4-BE49-F238E27FC236}">
                <a16:creationId xmlns:a16="http://schemas.microsoft.com/office/drawing/2014/main" id="{1912F2A6-B60A-8247-B58A-8950A1995C20}"/>
              </a:ext>
            </a:extLst>
          </p:cNvPr>
          <p:cNvSpPr/>
          <p:nvPr/>
        </p:nvSpPr>
        <p:spPr>
          <a:xfrm>
            <a:off x="2898183" y="6254453"/>
            <a:ext cx="1115878" cy="364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A5C0B5-BFB0-C248-80C1-639696A8BC0C}"/>
              </a:ext>
            </a:extLst>
          </p:cNvPr>
          <p:cNvSpPr/>
          <p:nvPr/>
        </p:nvSpPr>
        <p:spPr>
          <a:xfrm>
            <a:off x="8177941" y="6269038"/>
            <a:ext cx="1115878" cy="364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6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5380-1189-434D-97F8-7E2ED5295C84}"/>
              </a:ext>
            </a:extLst>
          </p:cNvPr>
          <p:cNvSpPr>
            <a:spLocks noGrp="1"/>
          </p:cNvSpPr>
          <p:nvPr>
            <p:ph type="title"/>
          </p:nvPr>
        </p:nvSpPr>
        <p:spPr/>
        <p:txBody>
          <a:bodyPr/>
          <a:lstStyle/>
          <a:p>
            <a:r>
              <a:rPr lang="en-US" dirty="0"/>
              <a:t>Public-Key Cryptography - Encryption</a:t>
            </a:r>
          </a:p>
        </p:txBody>
      </p:sp>
      <p:pic>
        <p:nvPicPr>
          <p:cNvPr id="5" name="Content Placeholder 4" descr="Diagram&#10;&#10;Description automatically generated">
            <a:extLst>
              <a:ext uri="{FF2B5EF4-FFF2-40B4-BE49-F238E27FC236}">
                <a16:creationId xmlns:a16="http://schemas.microsoft.com/office/drawing/2014/main" id="{AC6FAD69-6C8B-C34F-B8D2-BDDC4D20EFC0}"/>
              </a:ext>
            </a:extLst>
          </p:cNvPr>
          <p:cNvPicPr>
            <a:picLocks noGrp="1" noChangeAspect="1"/>
          </p:cNvPicPr>
          <p:nvPr>
            <p:ph idx="1"/>
          </p:nvPr>
        </p:nvPicPr>
        <p:blipFill>
          <a:blip r:embed="rId2"/>
          <a:stretch>
            <a:fillRect/>
          </a:stretch>
        </p:blipFill>
        <p:spPr>
          <a:xfrm>
            <a:off x="2068894" y="1690688"/>
            <a:ext cx="8054212" cy="4574911"/>
          </a:xfrm>
        </p:spPr>
      </p:pic>
    </p:spTree>
    <p:extLst>
      <p:ext uri="{BB962C8B-B14F-4D97-AF65-F5344CB8AC3E}">
        <p14:creationId xmlns:p14="http://schemas.microsoft.com/office/powerpoint/2010/main" val="13411450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7C94-C909-B146-BFAD-317F395BF79D}"/>
              </a:ext>
            </a:extLst>
          </p:cNvPr>
          <p:cNvSpPr>
            <a:spLocks noGrp="1"/>
          </p:cNvSpPr>
          <p:nvPr>
            <p:ph type="title"/>
          </p:nvPr>
        </p:nvSpPr>
        <p:spPr/>
        <p:txBody>
          <a:bodyPr/>
          <a:lstStyle/>
          <a:p>
            <a:r>
              <a:rPr lang="en-US" dirty="0"/>
              <a:t>Encryption steps</a:t>
            </a:r>
          </a:p>
        </p:txBody>
      </p:sp>
      <p:sp>
        <p:nvSpPr>
          <p:cNvPr id="3" name="Content Placeholder 2">
            <a:extLst>
              <a:ext uri="{FF2B5EF4-FFF2-40B4-BE49-F238E27FC236}">
                <a16:creationId xmlns:a16="http://schemas.microsoft.com/office/drawing/2014/main" id="{46CD75D4-D6B9-2C4B-9825-DE016AD4AAED}"/>
              </a:ext>
            </a:extLst>
          </p:cNvPr>
          <p:cNvSpPr>
            <a:spLocks noGrp="1"/>
          </p:cNvSpPr>
          <p:nvPr>
            <p:ph idx="1"/>
          </p:nvPr>
        </p:nvSpPr>
        <p:spPr/>
        <p:txBody>
          <a:bodyPr/>
          <a:lstStyle/>
          <a:p>
            <a:r>
              <a:rPr lang="en-US" dirty="0"/>
              <a:t>step1: generate a pair of keys</a:t>
            </a:r>
          </a:p>
          <a:p>
            <a:r>
              <a:rPr lang="en-US" dirty="0"/>
              <a:t>step2: keep the private key / secret key (SK) and distribute the public key (PK) – place PK in a public register or other accessible file</a:t>
            </a:r>
          </a:p>
          <a:p>
            <a:r>
              <a:rPr lang="en-US" dirty="0"/>
              <a:t>step3: Bob encrypts the message with Alice’s PK</a:t>
            </a:r>
          </a:p>
          <a:p>
            <a:r>
              <a:rPr lang="en-US" dirty="0"/>
              <a:t>step4: upon receiving the ciphertext (CT), Alice decrypt CT with SK</a:t>
            </a:r>
          </a:p>
        </p:txBody>
      </p:sp>
    </p:spTree>
    <p:extLst>
      <p:ext uri="{BB962C8B-B14F-4D97-AF65-F5344CB8AC3E}">
        <p14:creationId xmlns:p14="http://schemas.microsoft.com/office/powerpoint/2010/main" val="2191642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E5F9-8105-2743-B393-670FABDC912C}"/>
              </a:ext>
            </a:extLst>
          </p:cNvPr>
          <p:cNvSpPr>
            <a:spLocks noGrp="1"/>
          </p:cNvSpPr>
          <p:nvPr>
            <p:ph type="title"/>
          </p:nvPr>
        </p:nvSpPr>
        <p:spPr/>
        <p:txBody>
          <a:bodyPr/>
          <a:lstStyle/>
          <a:p>
            <a:r>
              <a:rPr lang="en-US" dirty="0"/>
              <a:t>Public-Key Encryption: Definition</a:t>
            </a:r>
          </a:p>
        </p:txBody>
      </p:sp>
      <p:sp>
        <p:nvSpPr>
          <p:cNvPr id="3" name="Content Placeholder 2">
            <a:extLst>
              <a:ext uri="{FF2B5EF4-FFF2-40B4-BE49-F238E27FC236}">
                <a16:creationId xmlns:a16="http://schemas.microsoft.com/office/drawing/2014/main" id="{3BC807A0-8FFF-904E-8A76-17F8F6575919}"/>
              </a:ext>
            </a:extLst>
          </p:cNvPr>
          <p:cNvSpPr>
            <a:spLocks noGrp="1"/>
          </p:cNvSpPr>
          <p:nvPr>
            <p:ph idx="1"/>
          </p:nvPr>
        </p:nvSpPr>
        <p:spPr>
          <a:xfrm>
            <a:off x="838200" y="1437376"/>
            <a:ext cx="10515600" cy="5469467"/>
          </a:xfrm>
        </p:spPr>
        <p:txBody>
          <a:bodyPr>
            <a:normAutofit/>
          </a:bodyPr>
          <a:lstStyle/>
          <a:p>
            <a:pPr fontAlgn="base"/>
            <a:r>
              <a:rPr lang="en-US" dirty="0"/>
              <a:t>Three parts:</a:t>
            </a:r>
          </a:p>
          <a:p>
            <a:pPr lvl="1" fontAlgn="base"/>
            <a:r>
              <a:rPr lang="en-US" dirty="0" err="1"/>
              <a:t>KeyGen</a:t>
            </a:r>
            <a:r>
              <a:rPr lang="en-US" dirty="0"/>
              <a:t>() → </a:t>
            </a:r>
            <a:r>
              <a:rPr lang="en-US" i="1" dirty="0"/>
              <a:t>PK</a:t>
            </a:r>
            <a:r>
              <a:rPr lang="en-US" dirty="0"/>
              <a:t>, </a:t>
            </a:r>
            <a:r>
              <a:rPr lang="en-US" i="1" dirty="0"/>
              <a:t>SK</a:t>
            </a:r>
            <a:r>
              <a:rPr lang="en-US" dirty="0"/>
              <a:t>: Generate a public/private keypair, where </a:t>
            </a:r>
            <a:r>
              <a:rPr lang="en-US" i="1" dirty="0"/>
              <a:t>PK</a:t>
            </a:r>
            <a:r>
              <a:rPr lang="en-US" dirty="0"/>
              <a:t> is the public key, and </a:t>
            </a:r>
            <a:r>
              <a:rPr lang="en-US" i="1" dirty="0"/>
              <a:t>SK</a:t>
            </a:r>
            <a:r>
              <a:rPr lang="en-US" dirty="0"/>
              <a:t> is the private (secret) key</a:t>
            </a:r>
          </a:p>
          <a:p>
            <a:pPr lvl="1" fontAlgn="base"/>
            <a:r>
              <a:rPr lang="en-US" dirty="0"/>
              <a:t>Enc(</a:t>
            </a:r>
            <a:r>
              <a:rPr lang="en-US" i="1" dirty="0"/>
              <a:t>PK</a:t>
            </a:r>
            <a:r>
              <a:rPr lang="en-US" dirty="0"/>
              <a:t>, </a:t>
            </a:r>
            <a:r>
              <a:rPr lang="en-US" i="1" dirty="0"/>
              <a:t>M</a:t>
            </a:r>
            <a:r>
              <a:rPr lang="en-US" dirty="0"/>
              <a:t>) → </a:t>
            </a:r>
            <a:r>
              <a:rPr lang="en-US" i="1" dirty="0"/>
              <a:t>C</a:t>
            </a:r>
            <a:r>
              <a:rPr lang="en-US" dirty="0"/>
              <a:t>: Encrypt a plaintext </a:t>
            </a:r>
            <a:r>
              <a:rPr lang="en-US" i="1" dirty="0"/>
              <a:t>M</a:t>
            </a:r>
            <a:r>
              <a:rPr lang="en-US" dirty="0"/>
              <a:t> using public key </a:t>
            </a:r>
            <a:r>
              <a:rPr lang="en-US" i="1" dirty="0"/>
              <a:t>PK</a:t>
            </a:r>
            <a:r>
              <a:rPr lang="en-US" dirty="0"/>
              <a:t> to produce ciphertext </a:t>
            </a:r>
            <a:r>
              <a:rPr lang="en-US" i="1" dirty="0"/>
              <a:t>C</a:t>
            </a:r>
            <a:endParaRPr lang="en-US" dirty="0"/>
          </a:p>
          <a:p>
            <a:pPr lvl="1" fontAlgn="base"/>
            <a:r>
              <a:rPr lang="en-US" dirty="0"/>
              <a:t>Dec(</a:t>
            </a:r>
            <a:r>
              <a:rPr lang="en-US" i="1" dirty="0"/>
              <a:t>SK</a:t>
            </a:r>
            <a:r>
              <a:rPr lang="en-US" dirty="0"/>
              <a:t>, </a:t>
            </a:r>
            <a:r>
              <a:rPr lang="en-US" i="1" dirty="0"/>
              <a:t>C</a:t>
            </a:r>
            <a:r>
              <a:rPr lang="en-US" dirty="0"/>
              <a:t>) → </a:t>
            </a:r>
            <a:r>
              <a:rPr lang="en-US" i="1" dirty="0"/>
              <a:t>M</a:t>
            </a:r>
            <a:r>
              <a:rPr lang="en-US" dirty="0"/>
              <a:t>: Decrypt a ciphertext </a:t>
            </a:r>
            <a:r>
              <a:rPr lang="en-US" i="1" dirty="0"/>
              <a:t>C</a:t>
            </a:r>
            <a:r>
              <a:rPr lang="en-US" dirty="0"/>
              <a:t> using secret key </a:t>
            </a:r>
            <a:r>
              <a:rPr lang="en-US" i="1" dirty="0"/>
              <a:t>SK</a:t>
            </a:r>
            <a:endParaRPr lang="en-US" dirty="0"/>
          </a:p>
          <a:p>
            <a:pPr fontAlgn="base"/>
            <a:r>
              <a:rPr lang="en-US" dirty="0"/>
              <a:t>Properties</a:t>
            </a:r>
          </a:p>
          <a:p>
            <a:pPr lvl="1" fontAlgn="base"/>
            <a:r>
              <a:rPr lang="en-US" b="1" dirty="0"/>
              <a:t>Correctness</a:t>
            </a:r>
            <a:r>
              <a:rPr lang="en-US" dirty="0"/>
              <a:t>: Decrypting a ciphertext should result in the message that was originally encrypted</a:t>
            </a:r>
            <a:endParaRPr lang="en-US" b="1" dirty="0"/>
          </a:p>
          <a:p>
            <a:pPr lvl="2" fontAlgn="base"/>
            <a:r>
              <a:rPr lang="en-US" dirty="0"/>
              <a:t>Dec(</a:t>
            </a:r>
            <a:r>
              <a:rPr lang="en-US" i="1" dirty="0"/>
              <a:t>SK</a:t>
            </a:r>
            <a:r>
              <a:rPr lang="en-US" dirty="0"/>
              <a:t>, Enc(</a:t>
            </a:r>
            <a:r>
              <a:rPr lang="en-US" i="1" dirty="0"/>
              <a:t>PK</a:t>
            </a:r>
            <a:r>
              <a:rPr lang="en-US" dirty="0"/>
              <a:t>, </a:t>
            </a:r>
            <a:r>
              <a:rPr lang="en-US" i="1" dirty="0"/>
              <a:t>M</a:t>
            </a:r>
            <a:r>
              <a:rPr lang="en-US" dirty="0"/>
              <a:t>)) = </a:t>
            </a:r>
            <a:r>
              <a:rPr lang="en-US" i="1" dirty="0"/>
              <a:t>M</a:t>
            </a:r>
            <a:r>
              <a:rPr lang="en-US" dirty="0"/>
              <a:t> for all </a:t>
            </a:r>
            <a:r>
              <a:rPr lang="en-US" i="1" dirty="0"/>
              <a:t>PK</a:t>
            </a:r>
            <a:r>
              <a:rPr lang="en-US" dirty="0"/>
              <a:t>, </a:t>
            </a:r>
            <a:r>
              <a:rPr lang="en-US" i="1" dirty="0"/>
              <a:t>SK</a:t>
            </a:r>
            <a:r>
              <a:rPr lang="en-US" dirty="0"/>
              <a:t> ← </a:t>
            </a:r>
            <a:r>
              <a:rPr lang="en-US" dirty="0" err="1"/>
              <a:t>KeyGen</a:t>
            </a:r>
            <a:r>
              <a:rPr lang="en-US" dirty="0"/>
              <a:t>() and </a:t>
            </a:r>
            <a:r>
              <a:rPr lang="en-US" i="1" dirty="0"/>
              <a:t>M</a:t>
            </a:r>
            <a:endParaRPr lang="en-US" dirty="0"/>
          </a:p>
          <a:p>
            <a:pPr lvl="1" fontAlgn="base"/>
            <a:r>
              <a:rPr lang="en-US" b="1" dirty="0"/>
              <a:t>Efficiency</a:t>
            </a:r>
            <a:r>
              <a:rPr lang="en-US" dirty="0"/>
              <a:t>: Encryption/decryption should be fast</a:t>
            </a:r>
            <a:endParaRPr lang="en-US" b="1" dirty="0"/>
          </a:p>
          <a:p>
            <a:pPr lvl="1" fontAlgn="base"/>
            <a:r>
              <a:rPr lang="en-US" b="1" dirty="0"/>
              <a:t>Security</a:t>
            </a:r>
            <a:r>
              <a:rPr lang="en-US" dirty="0"/>
              <a:t>: 1. Alice (the challenger) just gives Eve (the adversary) the public key, and Eve doesn’t request encryptions. Eve cannot guess out anything; 2. computationally infeasible to recover M with PK and ciphertext</a:t>
            </a:r>
          </a:p>
        </p:txBody>
      </p:sp>
    </p:spTree>
    <p:extLst>
      <p:ext uri="{BB962C8B-B14F-4D97-AF65-F5344CB8AC3E}">
        <p14:creationId xmlns:p14="http://schemas.microsoft.com/office/powerpoint/2010/main" val="3312262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14B0-6B40-ED48-92A2-7C2F8BF3187A}"/>
              </a:ext>
            </a:extLst>
          </p:cNvPr>
          <p:cNvSpPr>
            <a:spLocks noGrp="1"/>
          </p:cNvSpPr>
          <p:nvPr>
            <p:ph type="title"/>
          </p:nvPr>
        </p:nvSpPr>
        <p:spPr/>
        <p:txBody>
          <a:bodyPr/>
          <a:lstStyle/>
          <a:p>
            <a:r>
              <a:rPr lang="en-US" dirty="0"/>
              <a:t>Public-Key Cryptography - Signature</a:t>
            </a:r>
          </a:p>
        </p:txBody>
      </p:sp>
      <p:pic>
        <p:nvPicPr>
          <p:cNvPr id="5" name="Content Placeholder 4" descr="Diagram&#10;&#10;Description automatically generated">
            <a:extLst>
              <a:ext uri="{FF2B5EF4-FFF2-40B4-BE49-F238E27FC236}">
                <a16:creationId xmlns:a16="http://schemas.microsoft.com/office/drawing/2014/main" id="{B750FEBD-33F6-4449-BF97-E63A32403C1F}"/>
              </a:ext>
            </a:extLst>
          </p:cNvPr>
          <p:cNvPicPr>
            <a:picLocks noGrp="1" noChangeAspect="1"/>
          </p:cNvPicPr>
          <p:nvPr>
            <p:ph idx="1"/>
          </p:nvPr>
        </p:nvPicPr>
        <p:blipFill>
          <a:blip r:embed="rId3"/>
          <a:stretch>
            <a:fillRect/>
          </a:stretch>
        </p:blipFill>
        <p:spPr>
          <a:xfrm>
            <a:off x="2250016" y="1690688"/>
            <a:ext cx="8113183" cy="4597965"/>
          </a:xfrm>
        </p:spPr>
      </p:pic>
    </p:spTree>
    <p:extLst>
      <p:ext uri="{BB962C8B-B14F-4D97-AF65-F5344CB8AC3E}">
        <p14:creationId xmlns:p14="http://schemas.microsoft.com/office/powerpoint/2010/main" val="15633743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0D65B-36C2-404C-8FA9-EABDA6E6B2E9}"/>
              </a:ext>
            </a:extLst>
          </p:cNvPr>
          <p:cNvSpPr>
            <a:spLocks noGrp="1"/>
          </p:cNvSpPr>
          <p:nvPr>
            <p:ph type="title"/>
          </p:nvPr>
        </p:nvSpPr>
        <p:spPr/>
        <p:txBody>
          <a:bodyPr/>
          <a:lstStyle/>
          <a:p>
            <a:r>
              <a:rPr lang="en-US" dirty="0"/>
              <a:t>Review</a:t>
            </a:r>
          </a:p>
        </p:txBody>
      </p:sp>
      <p:pic>
        <p:nvPicPr>
          <p:cNvPr id="5" name="Content Placeholder 4" descr="Diagram&#10;&#10;Description automatically generated">
            <a:extLst>
              <a:ext uri="{FF2B5EF4-FFF2-40B4-BE49-F238E27FC236}">
                <a16:creationId xmlns:a16="http://schemas.microsoft.com/office/drawing/2014/main" id="{19B15EC6-D0B4-9D4A-A012-1111E1FF9BBF}"/>
              </a:ext>
            </a:extLst>
          </p:cNvPr>
          <p:cNvPicPr>
            <a:picLocks noGrp="1" noChangeAspect="1"/>
          </p:cNvPicPr>
          <p:nvPr>
            <p:ph idx="1"/>
          </p:nvPr>
        </p:nvPicPr>
        <p:blipFill>
          <a:blip r:embed="rId2"/>
          <a:stretch>
            <a:fillRect/>
          </a:stretch>
        </p:blipFill>
        <p:spPr>
          <a:xfrm>
            <a:off x="1192431" y="2844800"/>
            <a:ext cx="1892300" cy="1168400"/>
          </a:xfrm>
        </p:spPr>
      </p:pic>
      <p:pic>
        <p:nvPicPr>
          <p:cNvPr id="6" name="Picture 5" descr="A black and white logo&#10;&#10;Description automatically generated with low confidence">
            <a:extLst>
              <a:ext uri="{FF2B5EF4-FFF2-40B4-BE49-F238E27FC236}">
                <a16:creationId xmlns:a16="http://schemas.microsoft.com/office/drawing/2014/main" id="{F9C89FC2-4EEA-F840-9A89-561CE1D3DFBB}"/>
              </a:ext>
            </a:extLst>
          </p:cNvPr>
          <p:cNvPicPr>
            <a:picLocks noChangeAspect="1"/>
          </p:cNvPicPr>
          <p:nvPr/>
        </p:nvPicPr>
        <p:blipFill>
          <a:blip r:embed="rId3"/>
          <a:stretch>
            <a:fillRect/>
          </a:stretch>
        </p:blipFill>
        <p:spPr>
          <a:xfrm>
            <a:off x="9605433" y="2844800"/>
            <a:ext cx="736600" cy="749300"/>
          </a:xfrm>
          <a:prstGeom prst="rect">
            <a:avLst/>
          </a:prstGeom>
        </p:spPr>
      </p:pic>
      <p:sp>
        <p:nvSpPr>
          <p:cNvPr id="7" name="TextBox 6">
            <a:extLst>
              <a:ext uri="{FF2B5EF4-FFF2-40B4-BE49-F238E27FC236}">
                <a16:creationId xmlns:a16="http://schemas.microsoft.com/office/drawing/2014/main" id="{15412231-7DA1-C64B-893E-B53F8FAFAD29}"/>
              </a:ext>
            </a:extLst>
          </p:cNvPr>
          <p:cNvSpPr txBox="1"/>
          <p:nvPr/>
        </p:nvSpPr>
        <p:spPr>
          <a:xfrm>
            <a:off x="9362443" y="2475468"/>
            <a:ext cx="1222579" cy="369332"/>
          </a:xfrm>
          <a:prstGeom prst="rect">
            <a:avLst/>
          </a:prstGeom>
          <a:noFill/>
        </p:spPr>
        <p:txBody>
          <a:bodyPr wrap="none" rtlCol="0">
            <a:spAutoFit/>
          </a:bodyPr>
          <a:lstStyle/>
          <a:p>
            <a:r>
              <a:rPr lang="en-US" dirty="0"/>
              <a:t>Private Key</a:t>
            </a:r>
          </a:p>
        </p:txBody>
      </p:sp>
      <p:sp>
        <p:nvSpPr>
          <p:cNvPr id="8" name="TextBox 7">
            <a:extLst>
              <a:ext uri="{FF2B5EF4-FFF2-40B4-BE49-F238E27FC236}">
                <a16:creationId xmlns:a16="http://schemas.microsoft.com/office/drawing/2014/main" id="{A6E27B94-58DC-7D4B-B1E1-A3EF63EE71E7}"/>
              </a:ext>
            </a:extLst>
          </p:cNvPr>
          <p:cNvSpPr txBox="1"/>
          <p:nvPr/>
        </p:nvSpPr>
        <p:spPr>
          <a:xfrm>
            <a:off x="1569771" y="2475468"/>
            <a:ext cx="1137619" cy="369332"/>
          </a:xfrm>
          <a:prstGeom prst="rect">
            <a:avLst/>
          </a:prstGeom>
          <a:noFill/>
        </p:spPr>
        <p:txBody>
          <a:bodyPr wrap="none" rtlCol="0">
            <a:spAutoFit/>
          </a:bodyPr>
          <a:lstStyle/>
          <a:p>
            <a:r>
              <a:rPr lang="en-US" dirty="0"/>
              <a:t>Public Key</a:t>
            </a:r>
          </a:p>
        </p:txBody>
      </p:sp>
      <p:cxnSp>
        <p:nvCxnSpPr>
          <p:cNvPr id="10" name="Straight Arrow Connector 9">
            <a:extLst>
              <a:ext uri="{FF2B5EF4-FFF2-40B4-BE49-F238E27FC236}">
                <a16:creationId xmlns:a16="http://schemas.microsoft.com/office/drawing/2014/main" id="{6557B8A6-A2C4-B245-BB50-20CE86506C05}"/>
              </a:ext>
            </a:extLst>
          </p:cNvPr>
          <p:cNvCxnSpPr/>
          <p:nvPr/>
        </p:nvCxnSpPr>
        <p:spPr>
          <a:xfrm>
            <a:off x="3285067" y="3014133"/>
            <a:ext cx="5943600" cy="0"/>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9D613EA-A664-1F48-848D-B7E702B8F1EF}"/>
              </a:ext>
            </a:extLst>
          </p:cNvPr>
          <p:cNvCxnSpPr>
            <a:cxnSpLocks/>
          </p:cNvCxnSpPr>
          <p:nvPr/>
        </p:nvCxnSpPr>
        <p:spPr>
          <a:xfrm flipH="1">
            <a:off x="3245225" y="3594100"/>
            <a:ext cx="5947584"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8FCB7B-22F4-CE44-8E70-CAFA50455411}"/>
              </a:ext>
            </a:extLst>
          </p:cNvPr>
          <p:cNvSpPr txBox="1"/>
          <p:nvPr/>
        </p:nvSpPr>
        <p:spPr>
          <a:xfrm>
            <a:off x="5441576" y="3604828"/>
            <a:ext cx="2061883" cy="461665"/>
          </a:xfrm>
          <a:prstGeom prst="rect">
            <a:avLst/>
          </a:prstGeom>
          <a:noFill/>
        </p:spPr>
        <p:txBody>
          <a:bodyPr wrap="square" rtlCol="0">
            <a:spAutoFit/>
          </a:bodyPr>
          <a:lstStyle/>
          <a:p>
            <a:r>
              <a:rPr lang="en-US" sz="2400" dirty="0"/>
              <a:t>Signature</a:t>
            </a:r>
          </a:p>
        </p:txBody>
      </p:sp>
      <p:sp>
        <p:nvSpPr>
          <p:cNvPr id="15" name="TextBox 14">
            <a:extLst>
              <a:ext uri="{FF2B5EF4-FFF2-40B4-BE49-F238E27FC236}">
                <a16:creationId xmlns:a16="http://schemas.microsoft.com/office/drawing/2014/main" id="{F8055D03-E7CE-F54E-835A-8095A462A948}"/>
              </a:ext>
            </a:extLst>
          </p:cNvPr>
          <p:cNvSpPr txBox="1"/>
          <p:nvPr/>
        </p:nvSpPr>
        <p:spPr>
          <a:xfrm>
            <a:off x="5351932" y="2520293"/>
            <a:ext cx="2061883" cy="461665"/>
          </a:xfrm>
          <a:prstGeom prst="rect">
            <a:avLst/>
          </a:prstGeom>
          <a:noFill/>
        </p:spPr>
        <p:txBody>
          <a:bodyPr wrap="square" rtlCol="0">
            <a:spAutoFit/>
          </a:bodyPr>
          <a:lstStyle/>
          <a:p>
            <a:r>
              <a:rPr lang="en-US" sz="2400" dirty="0"/>
              <a:t>Encryption</a:t>
            </a:r>
          </a:p>
        </p:txBody>
      </p:sp>
    </p:spTree>
    <p:extLst>
      <p:ext uri="{BB962C8B-B14F-4D97-AF65-F5344CB8AC3E}">
        <p14:creationId xmlns:p14="http://schemas.microsoft.com/office/powerpoint/2010/main" val="625933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879D-0C4A-A146-B15D-0FE6BF41A9B5}"/>
              </a:ext>
            </a:extLst>
          </p:cNvPr>
          <p:cNvSpPr>
            <a:spLocks noGrp="1"/>
          </p:cNvSpPr>
          <p:nvPr>
            <p:ph type="title"/>
          </p:nvPr>
        </p:nvSpPr>
        <p:spPr/>
        <p:txBody>
          <a:bodyPr/>
          <a:lstStyle/>
          <a:p>
            <a:r>
              <a:rPr lang="en-US" dirty="0"/>
              <a:t>Public-Key application</a:t>
            </a:r>
          </a:p>
        </p:txBody>
      </p:sp>
      <p:sp>
        <p:nvSpPr>
          <p:cNvPr id="3" name="Content Placeholder 2">
            <a:extLst>
              <a:ext uri="{FF2B5EF4-FFF2-40B4-BE49-F238E27FC236}">
                <a16:creationId xmlns:a16="http://schemas.microsoft.com/office/drawing/2014/main" id="{E922E9AF-3F49-E340-9807-D8642EFB892F}"/>
              </a:ext>
            </a:extLst>
          </p:cNvPr>
          <p:cNvSpPr>
            <a:spLocks noGrp="1"/>
          </p:cNvSpPr>
          <p:nvPr>
            <p:ph idx="1"/>
          </p:nvPr>
        </p:nvSpPr>
        <p:spPr/>
        <p:txBody>
          <a:bodyPr/>
          <a:lstStyle/>
          <a:p>
            <a:r>
              <a:rPr lang="en-US" altLang="en-US" dirty="0"/>
              <a:t>can classify uses into 3 categories:</a:t>
            </a:r>
          </a:p>
          <a:p>
            <a:pPr lvl="1"/>
            <a:r>
              <a:rPr lang="en-US" altLang="en-US" b="1" dirty="0"/>
              <a:t>encryption/decryption</a:t>
            </a:r>
            <a:r>
              <a:rPr lang="en-US" altLang="en-US" dirty="0"/>
              <a:t> (provide secrecy)</a:t>
            </a:r>
          </a:p>
          <a:p>
            <a:pPr lvl="1"/>
            <a:r>
              <a:rPr lang="en-US" altLang="en-US" b="1" dirty="0"/>
              <a:t>digital signatures</a:t>
            </a:r>
            <a:r>
              <a:rPr lang="en-US" altLang="en-US" dirty="0"/>
              <a:t> (provide authentication)</a:t>
            </a:r>
          </a:p>
          <a:p>
            <a:pPr lvl="1"/>
            <a:r>
              <a:rPr lang="en-US" altLang="en-US" b="1" dirty="0"/>
              <a:t>key exchange</a:t>
            </a:r>
            <a:r>
              <a:rPr lang="en-US" altLang="en-US" dirty="0"/>
              <a:t> (of session keys)</a:t>
            </a:r>
          </a:p>
          <a:p>
            <a:r>
              <a:rPr lang="en-US" altLang="en-US" dirty="0"/>
              <a:t>some algorithms are suitable for all uses; others are specific to one</a:t>
            </a:r>
            <a:endParaRPr lang="en-AU" altLang="en-US" dirty="0"/>
          </a:p>
          <a:p>
            <a:r>
              <a:rPr lang="en-AU" altLang="en-US" dirty="0"/>
              <a:t>Either of the two related keys can be used for encryption, with the other used for decryption</a:t>
            </a:r>
            <a:endParaRPr lang="en-US" altLang="en-US" dirty="0"/>
          </a:p>
          <a:p>
            <a:endParaRPr lang="en-US" dirty="0"/>
          </a:p>
        </p:txBody>
      </p:sp>
      <p:pic>
        <p:nvPicPr>
          <p:cNvPr id="7" name="Picture 6" descr="Table&#10;&#10;Description automatically generated">
            <a:extLst>
              <a:ext uri="{FF2B5EF4-FFF2-40B4-BE49-F238E27FC236}">
                <a16:creationId xmlns:a16="http://schemas.microsoft.com/office/drawing/2014/main" id="{3BC80A3F-BD78-5749-8C0C-A739AB864895}"/>
              </a:ext>
            </a:extLst>
          </p:cNvPr>
          <p:cNvPicPr>
            <a:picLocks noChangeAspect="1"/>
          </p:cNvPicPr>
          <p:nvPr/>
        </p:nvPicPr>
        <p:blipFill>
          <a:blip r:embed="rId3"/>
          <a:stretch>
            <a:fillRect/>
          </a:stretch>
        </p:blipFill>
        <p:spPr>
          <a:xfrm>
            <a:off x="2237317" y="4905375"/>
            <a:ext cx="7277100" cy="1587500"/>
          </a:xfrm>
          <a:prstGeom prst="rect">
            <a:avLst/>
          </a:prstGeom>
        </p:spPr>
      </p:pic>
    </p:spTree>
    <p:extLst>
      <p:ext uri="{BB962C8B-B14F-4D97-AF65-F5344CB8AC3E}">
        <p14:creationId xmlns:p14="http://schemas.microsoft.com/office/powerpoint/2010/main" val="191786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E919-E4E6-064B-8698-8A8DA33D3DC9}"/>
              </a:ext>
            </a:extLst>
          </p:cNvPr>
          <p:cNvSpPr>
            <a:spLocks noGrp="1"/>
          </p:cNvSpPr>
          <p:nvPr>
            <p:ph type="ctrTitle"/>
          </p:nvPr>
        </p:nvSpPr>
        <p:spPr/>
        <p:txBody>
          <a:bodyPr/>
          <a:lstStyle/>
          <a:p>
            <a:r>
              <a:rPr lang="en-US" dirty="0"/>
              <a:t>Network Security</a:t>
            </a:r>
          </a:p>
        </p:txBody>
      </p:sp>
      <p:sp>
        <p:nvSpPr>
          <p:cNvPr id="3" name="Subtitle 2">
            <a:extLst>
              <a:ext uri="{FF2B5EF4-FFF2-40B4-BE49-F238E27FC236}">
                <a16:creationId xmlns:a16="http://schemas.microsoft.com/office/drawing/2014/main" id="{64A045EB-F620-3D4F-9197-10DD830A1735}"/>
              </a:ext>
            </a:extLst>
          </p:cNvPr>
          <p:cNvSpPr>
            <a:spLocks noGrp="1"/>
          </p:cNvSpPr>
          <p:nvPr>
            <p:ph type="subTitle" idx="1"/>
          </p:nvPr>
        </p:nvSpPr>
        <p:spPr/>
        <p:txBody>
          <a:bodyPr/>
          <a:lstStyle/>
          <a:p>
            <a:r>
              <a:rPr lang="en-US" dirty="0"/>
              <a:t>Introduction</a:t>
            </a:r>
          </a:p>
          <a:p>
            <a:r>
              <a:rPr lang="en-US" dirty="0"/>
              <a:t>Chapter 1</a:t>
            </a:r>
          </a:p>
        </p:txBody>
      </p:sp>
    </p:spTree>
    <p:extLst>
      <p:ext uri="{BB962C8B-B14F-4D97-AF65-F5344CB8AC3E}">
        <p14:creationId xmlns:p14="http://schemas.microsoft.com/office/powerpoint/2010/main" val="40557653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E852F-F695-BF4C-BE2E-057BF2F85DF3}"/>
              </a:ext>
            </a:extLst>
          </p:cNvPr>
          <p:cNvSpPr>
            <a:spLocks noGrp="1"/>
          </p:cNvSpPr>
          <p:nvPr>
            <p:ph type="title"/>
          </p:nvPr>
        </p:nvSpPr>
        <p:spPr/>
        <p:txBody>
          <a:bodyPr/>
          <a:lstStyle/>
          <a:p>
            <a:r>
              <a:rPr lang="en-US" dirty="0"/>
              <a:t>Learning Objective</a:t>
            </a:r>
          </a:p>
        </p:txBody>
      </p:sp>
      <p:sp>
        <p:nvSpPr>
          <p:cNvPr id="3" name="Content Placeholder 2">
            <a:extLst>
              <a:ext uri="{FF2B5EF4-FFF2-40B4-BE49-F238E27FC236}">
                <a16:creationId xmlns:a16="http://schemas.microsoft.com/office/drawing/2014/main" id="{42F8DA9C-8CA9-5740-B90B-03FCA5AF3955}"/>
              </a:ext>
            </a:extLst>
          </p:cNvPr>
          <p:cNvSpPr>
            <a:spLocks noGrp="1"/>
          </p:cNvSpPr>
          <p:nvPr>
            <p:ph idx="1"/>
          </p:nvPr>
        </p:nvSpPr>
        <p:spPr/>
        <p:txBody>
          <a:bodyPr/>
          <a:lstStyle/>
          <a:p>
            <a:r>
              <a:rPr lang="en-US" dirty="0"/>
              <a:t>Introduce the security requirements </a:t>
            </a:r>
          </a:p>
          <a:p>
            <a:pPr lvl="1"/>
            <a:r>
              <a:rPr lang="en-US" dirty="0"/>
              <a:t>confidentiality</a:t>
            </a:r>
          </a:p>
          <a:p>
            <a:pPr lvl="1"/>
            <a:r>
              <a:rPr lang="en-US" dirty="0"/>
              <a:t>integrity</a:t>
            </a:r>
          </a:p>
          <a:p>
            <a:pPr lvl="1"/>
            <a:r>
              <a:rPr lang="en-US" dirty="0"/>
              <a:t>availability</a:t>
            </a:r>
          </a:p>
          <a:p>
            <a:r>
              <a:rPr lang="en-US" dirty="0"/>
              <a:t>Describe the X.800 security architecture for OSI </a:t>
            </a:r>
            <a:endParaRPr lang="en-US" dirty="0">
              <a:effectLst/>
            </a:endParaRPr>
          </a:p>
          <a:p>
            <a:endParaRPr lang="en-US" dirty="0"/>
          </a:p>
        </p:txBody>
      </p:sp>
    </p:spTree>
    <p:extLst>
      <p:ext uri="{BB962C8B-B14F-4D97-AF65-F5344CB8AC3E}">
        <p14:creationId xmlns:p14="http://schemas.microsoft.com/office/powerpoint/2010/main" val="12134112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ACDFC-8DB1-054C-8DA6-E8D581E795BE}"/>
              </a:ext>
            </a:extLst>
          </p:cNvPr>
          <p:cNvSpPr>
            <a:spLocks noGrp="1"/>
          </p:cNvSpPr>
          <p:nvPr>
            <p:ph type="title"/>
          </p:nvPr>
        </p:nvSpPr>
        <p:spPr/>
        <p:txBody>
          <a:bodyPr/>
          <a:lstStyle/>
          <a:p>
            <a:r>
              <a:rPr lang="en-US" dirty="0"/>
              <a:t>RSA use</a:t>
            </a:r>
          </a:p>
        </p:txBody>
      </p:sp>
      <p:sp>
        <p:nvSpPr>
          <p:cNvPr id="3" name="Content Placeholder 2">
            <a:extLst>
              <a:ext uri="{FF2B5EF4-FFF2-40B4-BE49-F238E27FC236}">
                <a16:creationId xmlns:a16="http://schemas.microsoft.com/office/drawing/2014/main" id="{52DAB8F8-3682-0045-9045-E009722794EC}"/>
              </a:ext>
            </a:extLst>
          </p:cNvPr>
          <p:cNvSpPr>
            <a:spLocks noGrp="1"/>
          </p:cNvSpPr>
          <p:nvPr>
            <p:ph idx="1"/>
          </p:nvPr>
        </p:nvSpPr>
        <p:spPr/>
        <p:txBody>
          <a:bodyPr/>
          <a:lstStyle/>
          <a:p>
            <a:r>
              <a:rPr lang="en-AU" altLang="en-US" dirty="0"/>
              <a:t>to encrypt a message M the sender:</a:t>
            </a:r>
          </a:p>
          <a:p>
            <a:pPr lvl="1"/>
            <a:r>
              <a:rPr lang="en-AU" altLang="en-US" dirty="0"/>
              <a:t>obtains </a:t>
            </a:r>
            <a:r>
              <a:rPr lang="en-AU" altLang="en-US" b="1" dirty="0"/>
              <a:t>public key</a:t>
            </a:r>
            <a:r>
              <a:rPr lang="en-AU" altLang="en-US" dirty="0"/>
              <a:t> of recipient </a:t>
            </a:r>
            <a:r>
              <a:rPr lang="en-AU" altLang="en-US" dirty="0">
                <a:latin typeface="Courier New" panose="02070309020205020404" pitchFamily="49" charset="0"/>
              </a:rPr>
              <a:t>pk={</a:t>
            </a:r>
            <a:r>
              <a:rPr lang="en-AU" altLang="en-US" dirty="0" err="1">
                <a:latin typeface="Courier New" panose="02070309020205020404" pitchFamily="49" charset="0"/>
              </a:rPr>
              <a:t>e,n</a:t>
            </a:r>
            <a:r>
              <a:rPr lang="en-AU" altLang="en-US" dirty="0">
                <a:latin typeface="Courier New" panose="02070309020205020404" pitchFamily="49" charset="0"/>
              </a:rPr>
              <a:t>}</a:t>
            </a:r>
            <a:r>
              <a:rPr lang="en-AU" altLang="en-US" dirty="0"/>
              <a:t> </a:t>
            </a:r>
          </a:p>
          <a:p>
            <a:pPr lvl="1"/>
            <a:r>
              <a:rPr lang="en-AU" altLang="en-US" dirty="0"/>
              <a:t>computes: </a:t>
            </a:r>
            <a:r>
              <a:rPr lang="en-AU" altLang="en-US" dirty="0">
                <a:latin typeface="Courier New" panose="02070309020205020404" pitchFamily="49" charset="0"/>
              </a:rPr>
              <a:t>C=M</a:t>
            </a:r>
            <a:r>
              <a:rPr lang="en-AU" altLang="en-US" baseline="30000" dirty="0">
                <a:latin typeface="Courier New" panose="02070309020205020404" pitchFamily="49" charset="0"/>
              </a:rPr>
              <a:t>e</a:t>
            </a:r>
            <a:r>
              <a:rPr lang="en-AU" altLang="en-US" dirty="0">
                <a:latin typeface="Courier New" panose="02070309020205020404" pitchFamily="49" charset="0"/>
              </a:rPr>
              <a:t> mod n</a:t>
            </a:r>
            <a:r>
              <a:rPr lang="en-AU" altLang="en-US" dirty="0"/>
              <a:t>, where </a:t>
            </a:r>
            <a:r>
              <a:rPr lang="en-AU" altLang="en-US" dirty="0">
                <a:latin typeface="Courier New" panose="02070309020205020404" pitchFamily="49" charset="0"/>
              </a:rPr>
              <a:t>0</a:t>
            </a:r>
            <a:r>
              <a:rPr lang="en-AU" altLang="en-US" dirty="0">
                <a:latin typeface="Courier New" panose="02070309020205020404" pitchFamily="49" charset="0"/>
                <a:cs typeface="Courier New" panose="02070309020205020404" pitchFamily="49" charset="0"/>
              </a:rPr>
              <a:t>≤</a:t>
            </a:r>
            <a:r>
              <a:rPr lang="en-AU" altLang="en-US" dirty="0">
                <a:latin typeface="Courier New" panose="02070309020205020404" pitchFamily="49" charset="0"/>
              </a:rPr>
              <a:t>M</a:t>
            </a:r>
            <a:r>
              <a:rPr lang="en-AU" altLang="en-US" dirty="0">
                <a:latin typeface="Courier New" panose="02070309020205020404" pitchFamily="49" charset="0"/>
                <a:cs typeface="Courier New" panose="02070309020205020404" pitchFamily="49" charset="0"/>
              </a:rPr>
              <a:t>&lt;n</a:t>
            </a:r>
            <a:endParaRPr lang="en-AU" altLang="en-US" dirty="0"/>
          </a:p>
          <a:p>
            <a:r>
              <a:rPr lang="en-AU" altLang="en-US" dirty="0"/>
              <a:t>to decrypt the ciphertext C the owner:</a:t>
            </a:r>
          </a:p>
          <a:p>
            <a:pPr lvl="1"/>
            <a:r>
              <a:rPr lang="en-AU" altLang="en-US" dirty="0"/>
              <a:t>uses their private key </a:t>
            </a:r>
            <a:r>
              <a:rPr lang="en-AU" altLang="en-US" dirty="0" err="1">
                <a:latin typeface="Courier New" panose="02070309020205020404" pitchFamily="49" charset="0"/>
              </a:rPr>
              <a:t>sk</a:t>
            </a:r>
            <a:r>
              <a:rPr lang="en-AU" altLang="en-US" dirty="0">
                <a:latin typeface="Courier New" panose="02070309020205020404" pitchFamily="49" charset="0"/>
              </a:rPr>
              <a:t>={</a:t>
            </a:r>
            <a:r>
              <a:rPr lang="en-AU" altLang="en-US" dirty="0" err="1">
                <a:latin typeface="Courier New" panose="02070309020205020404" pitchFamily="49" charset="0"/>
              </a:rPr>
              <a:t>d,p,q</a:t>
            </a:r>
            <a:r>
              <a:rPr lang="en-AU" altLang="en-US" dirty="0">
                <a:latin typeface="Courier New" panose="02070309020205020404" pitchFamily="49" charset="0"/>
              </a:rPr>
              <a:t>}</a:t>
            </a:r>
          </a:p>
          <a:p>
            <a:pPr lvl="1"/>
            <a:r>
              <a:rPr lang="en-AU" altLang="en-US" dirty="0"/>
              <a:t>computes: </a:t>
            </a:r>
            <a:r>
              <a:rPr lang="en-AU" altLang="en-US" dirty="0">
                <a:latin typeface="Courier New" panose="02070309020205020404" pitchFamily="49" charset="0"/>
              </a:rPr>
              <a:t>M=C</a:t>
            </a:r>
            <a:r>
              <a:rPr lang="en-AU" altLang="en-US" baseline="30000" dirty="0">
                <a:latin typeface="Courier New" panose="02070309020205020404" pitchFamily="49" charset="0"/>
              </a:rPr>
              <a:t>d</a:t>
            </a:r>
            <a:r>
              <a:rPr lang="en-AU" altLang="en-US" dirty="0">
                <a:latin typeface="Courier New" panose="02070309020205020404" pitchFamily="49" charset="0"/>
              </a:rPr>
              <a:t> mod n</a:t>
            </a:r>
            <a:r>
              <a:rPr lang="en-AU" altLang="en-US" dirty="0"/>
              <a:t> </a:t>
            </a:r>
          </a:p>
          <a:p>
            <a:r>
              <a:rPr lang="en-US" altLang="en-US" dirty="0"/>
              <a:t>note that the message M must be smaller than the modulus n (block if needed)</a:t>
            </a:r>
            <a:endParaRPr lang="en-AU" altLang="en-US" dirty="0"/>
          </a:p>
          <a:p>
            <a:endParaRPr lang="en-US" dirty="0"/>
          </a:p>
        </p:txBody>
      </p:sp>
      <p:pic>
        <p:nvPicPr>
          <p:cNvPr id="5" name="Picture 4" descr="Text&#10;&#10;Description automatically generated">
            <a:extLst>
              <a:ext uri="{FF2B5EF4-FFF2-40B4-BE49-F238E27FC236}">
                <a16:creationId xmlns:a16="http://schemas.microsoft.com/office/drawing/2014/main" id="{89C70DAA-9D85-D641-9B5F-007615ECE763}"/>
              </a:ext>
            </a:extLst>
          </p:cNvPr>
          <p:cNvPicPr>
            <a:picLocks noChangeAspect="1"/>
          </p:cNvPicPr>
          <p:nvPr/>
        </p:nvPicPr>
        <p:blipFill>
          <a:blip r:embed="rId3"/>
          <a:stretch>
            <a:fillRect/>
          </a:stretch>
        </p:blipFill>
        <p:spPr>
          <a:xfrm>
            <a:off x="7304617" y="1998134"/>
            <a:ext cx="4457700" cy="1168400"/>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AA5158D7-B064-6342-AE44-6E9A0820B746}"/>
              </a:ext>
            </a:extLst>
          </p:cNvPr>
          <p:cNvPicPr>
            <a:picLocks noChangeAspect="1"/>
          </p:cNvPicPr>
          <p:nvPr/>
        </p:nvPicPr>
        <p:blipFill>
          <a:blip r:embed="rId4"/>
          <a:stretch>
            <a:fillRect/>
          </a:stretch>
        </p:blipFill>
        <p:spPr>
          <a:xfrm>
            <a:off x="7266517" y="3318405"/>
            <a:ext cx="4495800" cy="1181100"/>
          </a:xfrm>
          <a:prstGeom prst="rect">
            <a:avLst/>
          </a:prstGeom>
        </p:spPr>
      </p:pic>
      <p:sp>
        <p:nvSpPr>
          <p:cNvPr id="4" name="TextBox 3">
            <a:extLst>
              <a:ext uri="{FF2B5EF4-FFF2-40B4-BE49-F238E27FC236}">
                <a16:creationId xmlns:a16="http://schemas.microsoft.com/office/drawing/2014/main" id="{6562EB7D-B364-4F45-B1C6-1AED5D3CA6D5}"/>
              </a:ext>
            </a:extLst>
          </p:cNvPr>
          <p:cNvSpPr txBox="1"/>
          <p:nvPr/>
        </p:nvSpPr>
        <p:spPr>
          <a:xfrm>
            <a:off x="1864659" y="5486405"/>
            <a:ext cx="1275927" cy="461665"/>
          </a:xfrm>
          <a:prstGeom prst="rect">
            <a:avLst/>
          </a:prstGeom>
          <a:noFill/>
        </p:spPr>
        <p:txBody>
          <a:bodyPr wrap="none" rtlCol="0">
            <a:spAutoFit/>
          </a:bodyPr>
          <a:lstStyle/>
          <a:p>
            <a:r>
              <a:rPr lang="en-US" sz="2400" dirty="0"/>
              <a:t>Plaintext</a:t>
            </a:r>
          </a:p>
        </p:txBody>
      </p:sp>
      <p:sp>
        <p:nvSpPr>
          <p:cNvPr id="9" name="TextBox 8">
            <a:extLst>
              <a:ext uri="{FF2B5EF4-FFF2-40B4-BE49-F238E27FC236}">
                <a16:creationId xmlns:a16="http://schemas.microsoft.com/office/drawing/2014/main" id="{3E3FC34C-6F1F-894D-ABC6-82DD334AFADC}"/>
              </a:ext>
            </a:extLst>
          </p:cNvPr>
          <p:cNvSpPr txBox="1"/>
          <p:nvPr/>
        </p:nvSpPr>
        <p:spPr>
          <a:xfrm>
            <a:off x="7266517" y="5486404"/>
            <a:ext cx="1488806" cy="461665"/>
          </a:xfrm>
          <a:prstGeom prst="rect">
            <a:avLst/>
          </a:prstGeom>
          <a:noFill/>
        </p:spPr>
        <p:txBody>
          <a:bodyPr wrap="none" rtlCol="0">
            <a:spAutoFit/>
          </a:bodyPr>
          <a:lstStyle/>
          <a:p>
            <a:r>
              <a:rPr lang="en-US" sz="2400" dirty="0"/>
              <a:t>Ciphertext</a:t>
            </a:r>
          </a:p>
        </p:txBody>
      </p:sp>
      <p:cxnSp>
        <p:nvCxnSpPr>
          <p:cNvPr id="11" name="Straight Arrow Connector 10">
            <a:extLst>
              <a:ext uri="{FF2B5EF4-FFF2-40B4-BE49-F238E27FC236}">
                <a16:creationId xmlns:a16="http://schemas.microsoft.com/office/drawing/2014/main" id="{79D70E23-829B-9E4B-AB57-5CB566EE6E56}"/>
              </a:ext>
            </a:extLst>
          </p:cNvPr>
          <p:cNvCxnSpPr/>
          <p:nvPr/>
        </p:nvCxnSpPr>
        <p:spPr>
          <a:xfrm>
            <a:off x="3460376" y="5717236"/>
            <a:ext cx="3603812"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F999893-2A13-604F-B961-2D18D1733869}"/>
                  </a:ext>
                </a:extLst>
              </p:cNvPr>
              <p:cNvSpPr txBox="1"/>
              <p:nvPr/>
            </p:nvSpPr>
            <p:spPr>
              <a:xfrm>
                <a:off x="4737234" y="5255571"/>
                <a:ext cx="1050096" cy="461665"/>
              </a:xfrm>
              <a:prstGeom prst="rect">
                <a:avLst/>
              </a:prstGeom>
              <a:noFill/>
            </p:spPr>
            <p:txBody>
              <a:bodyPr wrap="none" rtlCol="0">
                <a:spAutoFit/>
              </a:bodyPr>
              <a:lstStyle/>
              <a:p>
                <a:r>
                  <a:rPr lang="en-US" sz="2400" dirty="0"/>
                  <a:t>C =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𝑒</m:t>
                        </m:r>
                      </m:sup>
                    </m:sSup>
                  </m:oMath>
                </a14:m>
                <a:endParaRPr lang="en-US" sz="2400" dirty="0"/>
              </a:p>
            </p:txBody>
          </p:sp>
        </mc:Choice>
        <mc:Fallback>
          <p:sp>
            <p:nvSpPr>
              <p:cNvPr id="12" name="TextBox 11">
                <a:extLst>
                  <a:ext uri="{FF2B5EF4-FFF2-40B4-BE49-F238E27FC236}">
                    <a16:creationId xmlns:a16="http://schemas.microsoft.com/office/drawing/2014/main" id="{CF999893-2A13-604F-B961-2D18D1733869}"/>
                  </a:ext>
                </a:extLst>
              </p:cNvPr>
              <p:cNvSpPr txBox="1">
                <a:spLocks noRot="1" noChangeAspect="1" noMove="1" noResize="1" noEditPoints="1" noAdjustHandles="1" noChangeArrowheads="1" noChangeShapeType="1" noTextEdit="1"/>
              </p:cNvSpPr>
              <p:nvPr/>
            </p:nvSpPr>
            <p:spPr>
              <a:xfrm>
                <a:off x="4737234" y="5255571"/>
                <a:ext cx="1050096" cy="461665"/>
              </a:xfrm>
              <a:prstGeom prst="rect">
                <a:avLst/>
              </a:prstGeom>
              <a:blipFill>
                <a:blip r:embed="rId5"/>
                <a:stretch>
                  <a:fillRect l="-8721" t="-10526" b="-28947"/>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67FCDBFD-8CA4-844B-8E61-A9B9C3690A0C}"/>
              </a:ext>
            </a:extLst>
          </p:cNvPr>
          <p:cNvSpPr txBox="1"/>
          <p:nvPr/>
        </p:nvSpPr>
        <p:spPr>
          <a:xfrm>
            <a:off x="1864659" y="5961815"/>
            <a:ext cx="1287532" cy="369332"/>
          </a:xfrm>
          <a:prstGeom prst="rect">
            <a:avLst/>
          </a:prstGeom>
          <a:noFill/>
        </p:spPr>
        <p:txBody>
          <a:bodyPr wrap="none" rtlCol="0">
            <a:spAutoFit/>
          </a:bodyPr>
          <a:lstStyle/>
          <a:p>
            <a:r>
              <a:rPr lang="en-AU" altLang="en-US" dirty="0">
                <a:latin typeface="Courier New" panose="02070309020205020404" pitchFamily="49" charset="0"/>
              </a:rPr>
              <a:t>pk={</a:t>
            </a:r>
            <a:r>
              <a:rPr lang="en-AU" altLang="en-US" dirty="0" err="1">
                <a:latin typeface="Courier New" panose="02070309020205020404" pitchFamily="49" charset="0"/>
              </a:rPr>
              <a:t>e,n</a:t>
            </a:r>
            <a:r>
              <a:rPr lang="en-AU" altLang="en-US" dirty="0">
                <a:latin typeface="Courier New" panose="02070309020205020404" pitchFamily="49" charset="0"/>
              </a:rPr>
              <a:t>}</a:t>
            </a:r>
            <a:endParaRPr lang="en-US" dirty="0"/>
          </a:p>
        </p:txBody>
      </p:sp>
      <p:sp>
        <p:nvSpPr>
          <p:cNvPr id="14" name="TextBox 13">
            <a:extLst>
              <a:ext uri="{FF2B5EF4-FFF2-40B4-BE49-F238E27FC236}">
                <a16:creationId xmlns:a16="http://schemas.microsoft.com/office/drawing/2014/main" id="{305E3AFD-FCC1-EF48-B471-A76F5D34D576}"/>
              </a:ext>
            </a:extLst>
          </p:cNvPr>
          <p:cNvSpPr txBox="1"/>
          <p:nvPr/>
        </p:nvSpPr>
        <p:spPr>
          <a:xfrm>
            <a:off x="7304617" y="6011300"/>
            <a:ext cx="1563248" cy="369332"/>
          </a:xfrm>
          <a:prstGeom prst="rect">
            <a:avLst/>
          </a:prstGeom>
          <a:noFill/>
        </p:spPr>
        <p:txBody>
          <a:bodyPr wrap="none" rtlCol="0">
            <a:spAutoFit/>
          </a:bodyPr>
          <a:lstStyle/>
          <a:p>
            <a:r>
              <a:rPr lang="en-AU" altLang="en-US" dirty="0" err="1">
                <a:latin typeface="Courier New" panose="02070309020205020404" pitchFamily="49" charset="0"/>
              </a:rPr>
              <a:t>sk</a:t>
            </a:r>
            <a:r>
              <a:rPr lang="en-AU" altLang="en-US" dirty="0">
                <a:latin typeface="Courier New" panose="02070309020205020404" pitchFamily="49" charset="0"/>
              </a:rPr>
              <a:t>={</a:t>
            </a:r>
            <a:r>
              <a:rPr lang="en-AU" altLang="en-US" dirty="0" err="1">
                <a:latin typeface="Courier New" panose="02070309020205020404" pitchFamily="49" charset="0"/>
              </a:rPr>
              <a:t>d,p,q</a:t>
            </a:r>
            <a:r>
              <a:rPr lang="en-AU" altLang="en-US" dirty="0">
                <a:latin typeface="Courier New" panose="02070309020205020404" pitchFamily="49" charset="0"/>
              </a:rPr>
              <a:t>}</a:t>
            </a:r>
            <a:endParaRPr lang="en-US" dirty="0"/>
          </a:p>
        </p:txBody>
      </p:sp>
    </p:spTree>
    <p:extLst>
      <p:ext uri="{BB962C8B-B14F-4D97-AF65-F5344CB8AC3E}">
        <p14:creationId xmlns:p14="http://schemas.microsoft.com/office/powerpoint/2010/main" val="40022385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E182-67F9-9241-9395-556A9F5C1E62}"/>
              </a:ext>
            </a:extLst>
          </p:cNvPr>
          <p:cNvSpPr>
            <a:spLocks noGrp="1"/>
          </p:cNvSpPr>
          <p:nvPr>
            <p:ph type="title"/>
          </p:nvPr>
        </p:nvSpPr>
        <p:spPr/>
        <p:txBody>
          <a:bodyPr/>
          <a:lstStyle/>
          <a:p>
            <a:r>
              <a:rPr lang="en-US" dirty="0"/>
              <a:t>RSA example continue</a:t>
            </a:r>
          </a:p>
        </p:txBody>
      </p:sp>
      <p:sp>
        <p:nvSpPr>
          <p:cNvPr id="3" name="Content Placeholder 2">
            <a:extLst>
              <a:ext uri="{FF2B5EF4-FFF2-40B4-BE49-F238E27FC236}">
                <a16:creationId xmlns:a16="http://schemas.microsoft.com/office/drawing/2014/main" id="{7AAFE624-A38E-BA49-90C6-36A8DC359F2C}"/>
              </a:ext>
            </a:extLst>
          </p:cNvPr>
          <p:cNvSpPr>
            <a:spLocks noGrp="1"/>
          </p:cNvSpPr>
          <p:nvPr>
            <p:ph idx="1"/>
          </p:nvPr>
        </p:nvSpPr>
        <p:spPr/>
        <p:txBody>
          <a:bodyPr/>
          <a:lstStyle/>
          <a:p>
            <a:r>
              <a:rPr lang="en-AU" altLang="en-US" dirty="0"/>
              <a:t>sample RSA encryption/decryption is: </a:t>
            </a:r>
          </a:p>
          <a:p>
            <a:r>
              <a:rPr lang="en-AU" altLang="en-US" dirty="0"/>
              <a:t>given message </a:t>
            </a:r>
            <a:r>
              <a:rPr lang="en-AU" altLang="en-US" dirty="0">
                <a:latin typeface="Courier New" panose="02070309020205020404" pitchFamily="49" charset="0"/>
              </a:rPr>
              <a:t>M = 88</a:t>
            </a:r>
            <a:r>
              <a:rPr lang="en-AU" altLang="en-US" dirty="0"/>
              <a:t> ( </a:t>
            </a:r>
            <a:r>
              <a:rPr lang="en-AU" altLang="en-US" dirty="0">
                <a:latin typeface="Courier New" panose="02070309020205020404" pitchFamily="49" charset="0"/>
              </a:rPr>
              <a:t>88&lt;187</a:t>
            </a:r>
            <a:r>
              <a:rPr lang="en-AU" altLang="en-US" dirty="0"/>
              <a:t>)</a:t>
            </a:r>
          </a:p>
          <a:p>
            <a:r>
              <a:rPr lang="en-AU" altLang="en-US" dirty="0"/>
              <a:t>encryption:</a:t>
            </a:r>
          </a:p>
          <a:p>
            <a:pPr lvl="1">
              <a:buFontTx/>
              <a:buNone/>
            </a:pPr>
            <a:r>
              <a:rPr lang="en-AU" altLang="en-US" dirty="0">
                <a:latin typeface="Courier New" panose="02070309020205020404" pitchFamily="49" charset="0"/>
              </a:rPr>
              <a:t>C = 88</a:t>
            </a:r>
            <a:r>
              <a:rPr lang="en-AU" altLang="en-US" baseline="30000" dirty="0">
                <a:latin typeface="Courier New" panose="02070309020205020404" pitchFamily="49" charset="0"/>
              </a:rPr>
              <a:t>7</a:t>
            </a:r>
            <a:r>
              <a:rPr lang="en-AU" altLang="en-US" dirty="0">
                <a:latin typeface="Courier New" panose="02070309020205020404" pitchFamily="49" charset="0"/>
              </a:rPr>
              <a:t> mod 187 = 11</a:t>
            </a:r>
            <a:r>
              <a:rPr lang="en-AU" altLang="en-US" dirty="0"/>
              <a:t> </a:t>
            </a:r>
          </a:p>
          <a:p>
            <a:r>
              <a:rPr lang="en-AU" altLang="en-US" dirty="0"/>
              <a:t>decryption:</a:t>
            </a:r>
          </a:p>
          <a:p>
            <a:pPr lvl="1">
              <a:buFontTx/>
              <a:buNone/>
            </a:pPr>
            <a:r>
              <a:rPr lang="en-AU" altLang="en-US" dirty="0">
                <a:latin typeface="Courier New" panose="02070309020205020404" pitchFamily="49" charset="0"/>
              </a:rPr>
              <a:t>M = 11</a:t>
            </a:r>
            <a:r>
              <a:rPr lang="en-AU" altLang="en-US" baseline="30000" dirty="0">
                <a:latin typeface="Courier New" panose="02070309020205020404" pitchFamily="49" charset="0"/>
              </a:rPr>
              <a:t>23</a:t>
            </a:r>
            <a:r>
              <a:rPr lang="en-AU" altLang="en-US" dirty="0">
                <a:latin typeface="Courier New" panose="02070309020205020404" pitchFamily="49" charset="0"/>
              </a:rPr>
              <a:t> mod 187 = 88</a:t>
            </a:r>
            <a:r>
              <a:rPr lang="en-AU" altLang="en-US" dirty="0"/>
              <a:t> </a:t>
            </a:r>
          </a:p>
          <a:p>
            <a:endParaRPr lang="en-US" dirty="0"/>
          </a:p>
        </p:txBody>
      </p:sp>
    </p:spTree>
    <p:extLst>
      <p:ext uri="{BB962C8B-B14F-4D97-AF65-F5344CB8AC3E}">
        <p14:creationId xmlns:p14="http://schemas.microsoft.com/office/powerpoint/2010/main" val="341207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D4A4-63B2-5F41-BB61-4BB25D48BE5E}"/>
              </a:ext>
            </a:extLst>
          </p:cNvPr>
          <p:cNvSpPr>
            <a:spLocks noGrp="1"/>
          </p:cNvSpPr>
          <p:nvPr>
            <p:ph type="title"/>
          </p:nvPr>
        </p:nvSpPr>
        <p:spPr/>
        <p:txBody>
          <a:bodyPr/>
          <a:lstStyle/>
          <a:p>
            <a:r>
              <a:rPr lang="en-US" dirty="0"/>
              <a:t>Passive attack</a:t>
            </a:r>
          </a:p>
        </p:txBody>
      </p:sp>
      <p:sp>
        <p:nvSpPr>
          <p:cNvPr id="3" name="Content Placeholder 2">
            <a:extLst>
              <a:ext uri="{FF2B5EF4-FFF2-40B4-BE49-F238E27FC236}">
                <a16:creationId xmlns:a16="http://schemas.microsoft.com/office/drawing/2014/main" id="{ABA7E3A0-2E95-EE44-A442-CBF4780851E6}"/>
              </a:ext>
            </a:extLst>
          </p:cNvPr>
          <p:cNvSpPr>
            <a:spLocks noGrp="1"/>
          </p:cNvSpPr>
          <p:nvPr>
            <p:ph idx="1"/>
          </p:nvPr>
        </p:nvSpPr>
        <p:spPr/>
        <p:txBody>
          <a:bodyPr/>
          <a:lstStyle/>
          <a:p>
            <a:r>
              <a:rPr lang="en-US" dirty="0"/>
              <a:t>i.e. eavesdropping on or monitoring of transmissions</a:t>
            </a:r>
          </a:p>
          <a:p>
            <a:r>
              <a:rPr lang="en-US" dirty="0"/>
              <a:t>Goal: obtain information being transmitted</a:t>
            </a:r>
          </a:p>
          <a:p>
            <a:pPr lvl="1"/>
            <a:r>
              <a:rPr lang="en-US" dirty="0"/>
              <a:t>release of message contents</a:t>
            </a:r>
          </a:p>
          <a:p>
            <a:pPr lvl="1"/>
            <a:r>
              <a:rPr lang="en-US" dirty="0"/>
              <a:t>traffic analysis – a promiscuous sniffer</a:t>
            </a:r>
          </a:p>
          <a:p>
            <a:r>
              <a:rPr lang="en-US" dirty="0"/>
              <a:t>Very difficult to detect – no alteration of the data</a:t>
            </a:r>
          </a:p>
          <a:p>
            <a:r>
              <a:rPr lang="en-US" dirty="0"/>
              <a:t>But easy to prevent, </a:t>
            </a:r>
            <a:r>
              <a:rPr lang="en-US" dirty="0">
                <a:solidFill>
                  <a:srgbClr val="FF0000"/>
                </a:solidFill>
              </a:rPr>
              <a:t>why?</a:t>
            </a:r>
          </a:p>
        </p:txBody>
      </p:sp>
    </p:spTree>
    <p:extLst>
      <p:ext uri="{BB962C8B-B14F-4D97-AF65-F5344CB8AC3E}">
        <p14:creationId xmlns:p14="http://schemas.microsoft.com/office/powerpoint/2010/main" val="13540488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19B8B-398A-4D4E-8366-3E1BCDD30E3D}"/>
              </a:ext>
            </a:extLst>
          </p:cNvPr>
          <p:cNvSpPr>
            <a:spLocks noGrp="1"/>
          </p:cNvSpPr>
          <p:nvPr>
            <p:ph type="title"/>
          </p:nvPr>
        </p:nvSpPr>
        <p:spPr/>
        <p:txBody>
          <a:bodyPr/>
          <a:lstStyle/>
          <a:p>
            <a:r>
              <a:rPr lang="en-US" dirty="0"/>
              <a:t>Example of RSA algorithm</a:t>
            </a:r>
          </a:p>
        </p:txBody>
      </p:sp>
      <p:pic>
        <p:nvPicPr>
          <p:cNvPr id="5" name="Content Placeholder 4" descr="Diagram&#10;&#10;Description automatically generated">
            <a:extLst>
              <a:ext uri="{FF2B5EF4-FFF2-40B4-BE49-F238E27FC236}">
                <a16:creationId xmlns:a16="http://schemas.microsoft.com/office/drawing/2014/main" id="{1D36A095-F761-3240-AFBD-14125BC2845B}"/>
              </a:ext>
            </a:extLst>
          </p:cNvPr>
          <p:cNvPicPr>
            <a:picLocks noGrp="1" noChangeAspect="1"/>
          </p:cNvPicPr>
          <p:nvPr>
            <p:ph idx="1"/>
          </p:nvPr>
        </p:nvPicPr>
        <p:blipFill>
          <a:blip r:embed="rId2"/>
          <a:stretch>
            <a:fillRect/>
          </a:stretch>
        </p:blipFill>
        <p:spPr>
          <a:xfrm>
            <a:off x="1328671" y="2701613"/>
            <a:ext cx="8849053" cy="2626726"/>
          </a:xfrm>
        </p:spPr>
      </p:pic>
    </p:spTree>
    <p:extLst>
      <p:ext uri="{BB962C8B-B14F-4D97-AF65-F5344CB8AC3E}">
        <p14:creationId xmlns:p14="http://schemas.microsoft.com/office/powerpoint/2010/main" val="3767181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81C8-C9E9-324D-94B6-C9388A29DC48}"/>
              </a:ext>
            </a:extLst>
          </p:cNvPr>
          <p:cNvSpPr>
            <a:spLocks noGrp="1"/>
          </p:cNvSpPr>
          <p:nvPr>
            <p:ph type="title"/>
          </p:nvPr>
        </p:nvSpPr>
        <p:spPr/>
        <p:txBody>
          <a:bodyPr/>
          <a:lstStyle/>
          <a:p>
            <a:r>
              <a:rPr lang="en-US" dirty="0"/>
              <a:t>RSA key generation</a:t>
            </a:r>
          </a:p>
        </p:txBody>
      </p:sp>
      <p:sp>
        <p:nvSpPr>
          <p:cNvPr id="3" name="Content Placeholder 2">
            <a:extLst>
              <a:ext uri="{FF2B5EF4-FFF2-40B4-BE49-F238E27FC236}">
                <a16:creationId xmlns:a16="http://schemas.microsoft.com/office/drawing/2014/main" id="{D73CFCF4-0A00-FB42-88D7-A029468728DF}"/>
              </a:ext>
            </a:extLst>
          </p:cNvPr>
          <p:cNvSpPr>
            <a:spLocks noGrp="1"/>
          </p:cNvSpPr>
          <p:nvPr>
            <p:ph idx="1"/>
          </p:nvPr>
        </p:nvSpPr>
        <p:spPr/>
        <p:txBody>
          <a:bodyPr/>
          <a:lstStyle/>
          <a:p>
            <a:r>
              <a:rPr lang="en-US" altLang="en-US" dirty="0"/>
              <a:t>users of RSA must:</a:t>
            </a:r>
          </a:p>
          <a:p>
            <a:pPr lvl="1"/>
            <a:r>
              <a:rPr lang="en-US" altLang="en-US" dirty="0"/>
              <a:t>determine two primes </a:t>
            </a:r>
            <a:r>
              <a:rPr lang="en-AU" altLang="en-US" dirty="0"/>
              <a:t>at random - </a:t>
            </a:r>
            <a:r>
              <a:rPr lang="en-AU" altLang="en-US" dirty="0">
                <a:latin typeface="Courier New" panose="02070309020205020404" pitchFamily="49" charset="0"/>
              </a:rPr>
              <a:t>p, q</a:t>
            </a:r>
            <a:r>
              <a:rPr lang="en-AU" altLang="en-US" dirty="0"/>
              <a:t> </a:t>
            </a:r>
          </a:p>
          <a:p>
            <a:pPr lvl="1"/>
            <a:r>
              <a:rPr lang="en-US" altLang="en-US" dirty="0"/>
              <a:t>select either </a:t>
            </a:r>
            <a:r>
              <a:rPr lang="en-US" altLang="en-US" dirty="0">
                <a:latin typeface="Courier New" panose="02070309020205020404" pitchFamily="49" charset="0"/>
              </a:rPr>
              <a:t>e</a:t>
            </a:r>
            <a:r>
              <a:rPr lang="en-US" altLang="en-US" dirty="0"/>
              <a:t> or </a:t>
            </a:r>
            <a:r>
              <a:rPr lang="en-US" altLang="en-US" dirty="0">
                <a:latin typeface="Courier New" panose="02070309020205020404" pitchFamily="49" charset="0"/>
              </a:rPr>
              <a:t>d</a:t>
            </a:r>
            <a:r>
              <a:rPr lang="en-US" altLang="en-US" dirty="0"/>
              <a:t> and compute the other</a:t>
            </a:r>
          </a:p>
          <a:p>
            <a:r>
              <a:rPr lang="en-US" altLang="en-US" dirty="0"/>
              <a:t>primes </a:t>
            </a:r>
            <a:r>
              <a:rPr lang="en-AU" altLang="en-US" dirty="0" err="1">
                <a:latin typeface="Courier New" panose="02070309020205020404" pitchFamily="49" charset="0"/>
              </a:rPr>
              <a:t>p,q</a:t>
            </a:r>
            <a:r>
              <a:rPr lang="en-AU" altLang="en-US" dirty="0"/>
              <a:t> </a:t>
            </a:r>
            <a:r>
              <a:rPr lang="en-US" altLang="en-US" dirty="0"/>
              <a:t>must not be easily derived from modulus </a:t>
            </a:r>
            <a:r>
              <a:rPr lang="en-AU" altLang="en-US" dirty="0">
                <a:latin typeface="Courier New" panose="02070309020205020404" pitchFamily="49" charset="0"/>
              </a:rPr>
              <a:t>n=</a:t>
            </a:r>
            <a:r>
              <a:rPr lang="en-AU" altLang="en-US" dirty="0" err="1">
                <a:latin typeface="Courier New" panose="02070309020205020404" pitchFamily="49" charset="0"/>
              </a:rPr>
              <a:t>p.q</a:t>
            </a:r>
            <a:endParaRPr lang="en-AU" altLang="en-US" dirty="0">
              <a:latin typeface="Courier New" panose="02070309020205020404" pitchFamily="49" charset="0"/>
            </a:endParaRPr>
          </a:p>
          <a:p>
            <a:pPr lvl="1"/>
            <a:r>
              <a:rPr lang="en-US" altLang="en-US" dirty="0"/>
              <a:t>means must be sufficiently large</a:t>
            </a:r>
          </a:p>
          <a:p>
            <a:pPr lvl="1"/>
            <a:r>
              <a:rPr lang="en-US" altLang="en-US" dirty="0"/>
              <a:t>typically guess and use probabilistic test</a:t>
            </a:r>
          </a:p>
          <a:p>
            <a:r>
              <a:rPr lang="en-US" altLang="en-US" dirty="0"/>
              <a:t>exponents </a:t>
            </a:r>
            <a:r>
              <a:rPr lang="en-US" altLang="en-US" dirty="0">
                <a:latin typeface="Courier New" panose="02070309020205020404" pitchFamily="49" charset="0"/>
              </a:rPr>
              <a:t>e</a:t>
            </a:r>
            <a:r>
              <a:rPr lang="en-US" altLang="en-US" dirty="0"/>
              <a:t>, </a:t>
            </a:r>
            <a:r>
              <a:rPr lang="en-US" altLang="en-US" dirty="0">
                <a:latin typeface="Courier New" panose="02070309020205020404" pitchFamily="49" charset="0"/>
              </a:rPr>
              <a:t>d</a:t>
            </a:r>
            <a:r>
              <a:rPr lang="en-US" altLang="en-US" dirty="0"/>
              <a:t>  are inverses, so use Inverse algorithm to compute the other</a:t>
            </a:r>
            <a:endParaRPr lang="en-AU" altLang="en-US" dirty="0"/>
          </a:p>
        </p:txBody>
      </p:sp>
    </p:spTree>
    <p:extLst>
      <p:ext uri="{BB962C8B-B14F-4D97-AF65-F5344CB8AC3E}">
        <p14:creationId xmlns:p14="http://schemas.microsoft.com/office/powerpoint/2010/main" val="38617258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5A607-DC12-5748-A390-1296E7CB8A5D}"/>
              </a:ext>
            </a:extLst>
          </p:cNvPr>
          <p:cNvSpPr>
            <a:spLocks noGrp="1"/>
          </p:cNvSpPr>
          <p:nvPr>
            <p:ph type="title"/>
          </p:nvPr>
        </p:nvSpPr>
        <p:spPr/>
        <p:txBody>
          <a:bodyPr/>
          <a:lstStyle/>
          <a:p>
            <a:r>
              <a:rPr lang="en-US" dirty="0"/>
              <a:t>Correctness of RSA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18F3F2-98CC-2040-BD3B-3C3D03212BEF}"/>
                  </a:ext>
                </a:extLst>
              </p:cNvPr>
              <p:cNvSpPr>
                <a:spLocks noGrp="1"/>
              </p:cNvSpPr>
              <p:nvPr>
                <p:ph idx="1"/>
              </p:nvPr>
            </p:nvSpPr>
            <p:spPr/>
            <p:txBody>
              <a:bodyPr/>
              <a:lstStyle/>
              <a:p>
                <a:r>
                  <a:rPr lang="en-US" dirty="0"/>
                  <a:t>Euler’s theorem: if </a:t>
                </a:r>
                <a:r>
                  <a:rPr lang="en-US" dirty="0" err="1"/>
                  <a:t>gcd</a:t>
                </a:r>
                <a:r>
                  <a:rPr lang="en-US" dirty="0"/>
                  <a:t> (M, n) = 1, then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=1 </m:t>
                    </m:r>
                  </m:oMath>
                </a14:m>
                <a:r>
                  <a:rPr lang="en-US" dirty="0"/>
                  <a:t>mod n. Here </a:t>
                </a:r>
                <a:r>
                  <a:rPr lang="el-GR" dirty="0"/>
                  <a:t>φ(</a:t>
                </a:r>
                <a:r>
                  <a:rPr lang="en-US" i="1" dirty="0"/>
                  <a:t>n</a:t>
                </a:r>
                <a:r>
                  <a:rPr lang="en-US" dirty="0"/>
                  <a:t>) is Euler’s totient function: the number of integers in {1, 2, . . ., </a:t>
                </a:r>
                <a:r>
                  <a:rPr lang="en-US" i="1" dirty="0"/>
                  <a:t>n</a:t>
                </a:r>
                <a:r>
                  <a:rPr lang="en-US" dirty="0"/>
                  <a:t>-1} which are relatively prime to </a:t>
                </a:r>
                <a:r>
                  <a:rPr lang="en-US" i="1" dirty="0"/>
                  <a:t>n</a:t>
                </a:r>
                <a:r>
                  <a:rPr lang="en-US" dirty="0"/>
                  <a:t>. When </a:t>
                </a:r>
                <a:r>
                  <a:rPr lang="en-US" i="1" dirty="0"/>
                  <a:t>n</a:t>
                </a:r>
                <a:r>
                  <a:rPr lang="en-US" dirty="0"/>
                  <a:t> is a prime, this theorem is just Fermat’s little theorem</a:t>
                </a:r>
              </a:p>
            </p:txBody>
          </p:sp>
        </mc:Choice>
        <mc:Fallback>
          <p:sp>
            <p:nvSpPr>
              <p:cNvPr id="3" name="Content Placeholder 2">
                <a:extLst>
                  <a:ext uri="{FF2B5EF4-FFF2-40B4-BE49-F238E27FC236}">
                    <a16:creationId xmlns:a16="http://schemas.microsoft.com/office/drawing/2014/main" id="{1D18F3F2-98CC-2040-BD3B-3C3D03212BEF}"/>
                  </a:ext>
                </a:extLst>
              </p:cNvPr>
              <p:cNvSpPr>
                <a:spLocks noGrp="1" noRot="1" noChangeAspect="1" noMove="1" noResize="1" noEditPoints="1" noAdjustHandles="1" noChangeArrowheads="1" noChangeShapeType="1" noTextEdit="1"/>
              </p:cNvSpPr>
              <p:nvPr>
                <p:ph idx="1"/>
              </p:nvPr>
            </p:nvSpPr>
            <p:spPr>
              <a:blipFill>
                <a:blip r:embed="rId3"/>
                <a:stretch>
                  <a:fillRect l="-1043" t="-1821"/>
                </a:stretch>
              </a:blipFill>
            </p:spPr>
            <p:txBody>
              <a:bodyPr/>
              <a:lstStyle/>
              <a:p>
                <a:r>
                  <a:rPr lang="en-IN">
                    <a:noFill/>
                  </a:rPr>
                  <a:t> </a:t>
                </a:r>
              </a:p>
            </p:txBody>
          </p:sp>
        </mc:Fallback>
      </mc:AlternateContent>
      <p:pic>
        <p:nvPicPr>
          <p:cNvPr id="4" name="Picture 3" descr="Text&#10;&#10;Description automatically generated">
            <a:extLst>
              <a:ext uri="{FF2B5EF4-FFF2-40B4-BE49-F238E27FC236}">
                <a16:creationId xmlns:a16="http://schemas.microsoft.com/office/drawing/2014/main" id="{F3853D9A-70BB-014C-B03D-373C917472C3}"/>
              </a:ext>
            </a:extLst>
          </p:cNvPr>
          <p:cNvPicPr>
            <a:picLocks noChangeAspect="1"/>
          </p:cNvPicPr>
          <p:nvPr/>
        </p:nvPicPr>
        <p:blipFill>
          <a:blip r:embed="rId4"/>
          <a:stretch>
            <a:fillRect/>
          </a:stretch>
        </p:blipFill>
        <p:spPr>
          <a:xfrm>
            <a:off x="7134689" y="3788336"/>
            <a:ext cx="4794075" cy="1325563"/>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8CC64A5-B407-FB44-981E-917C192344F3}"/>
                  </a:ext>
                </a:extLst>
              </p:cNvPr>
              <p:cNvSpPr txBox="1"/>
              <p:nvPr/>
            </p:nvSpPr>
            <p:spPr>
              <a:xfrm>
                <a:off x="1039906" y="3998259"/>
                <a:ext cx="2567754" cy="530915"/>
              </a:xfrm>
              <a:prstGeom prst="rect">
                <a:avLst/>
              </a:prstGeom>
              <a:noFill/>
            </p:spPr>
            <p:txBody>
              <a:bodyPr wrap="square" rtlCol="0">
                <a:spAutoFit/>
              </a:bodyPr>
              <a:lstStyle/>
              <a:p>
                <a:r>
                  <a:rPr lang="en-US" sz="2800" dirty="0"/>
                  <a:t>M’ =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𝐶</m:t>
                        </m:r>
                      </m:e>
                      <m:sup>
                        <m:r>
                          <a:rPr lang="en-US" sz="2800" b="0" i="1" smtClean="0">
                            <a:latin typeface="Cambria Math" panose="02040503050406030204" pitchFamily="18" charset="0"/>
                          </a:rPr>
                          <m:t>𝑑</m:t>
                        </m:r>
                      </m:sup>
                    </m:sSup>
                  </m:oMath>
                </a14:m>
                <a:r>
                  <a:rPr lang="zh-CN" altLang="en-US" sz="2800" i="1" dirty="0">
                    <a:latin typeface="Cambria Math" panose="02040503050406030204" pitchFamily="18" charset="0"/>
                  </a:rPr>
                  <a:t> </a:t>
                </a:r>
                <a:r>
                  <a:rPr lang="en-US" altLang="zh-CN" sz="2800" dirty="0">
                    <a:latin typeface="Cambria Math" panose="02040503050406030204" pitchFamily="18" charset="0"/>
                  </a:rPr>
                  <a:t>mod n</a:t>
                </a:r>
                <a:endParaRPr lang="en-US" sz="2800" dirty="0">
                  <a:latin typeface="Cambria Math" panose="02040503050406030204" pitchFamily="18" charset="0"/>
                </a:endParaRPr>
              </a:p>
            </p:txBody>
          </p:sp>
        </mc:Choice>
        <mc:Fallback>
          <p:sp>
            <p:nvSpPr>
              <p:cNvPr id="6" name="TextBox 5">
                <a:extLst>
                  <a:ext uri="{FF2B5EF4-FFF2-40B4-BE49-F238E27FC236}">
                    <a16:creationId xmlns:a16="http://schemas.microsoft.com/office/drawing/2014/main" id="{E8CC64A5-B407-FB44-981E-917C192344F3}"/>
                  </a:ext>
                </a:extLst>
              </p:cNvPr>
              <p:cNvSpPr txBox="1">
                <a:spLocks noRot="1" noChangeAspect="1" noMove="1" noResize="1" noEditPoints="1" noAdjustHandles="1" noChangeArrowheads="1" noChangeShapeType="1" noTextEdit="1"/>
              </p:cNvSpPr>
              <p:nvPr/>
            </p:nvSpPr>
            <p:spPr>
              <a:xfrm>
                <a:off x="1039906" y="3998259"/>
                <a:ext cx="2567754" cy="530915"/>
              </a:xfrm>
              <a:prstGeom prst="rect">
                <a:avLst/>
              </a:prstGeom>
              <a:blipFill>
                <a:blip r:embed="rId5"/>
                <a:stretch>
                  <a:fillRect l="-4988" t="-13793" b="-32184"/>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26DF13B-A601-BC48-BFCB-245DF727FF73}"/>
                  </a:ext>
                </a:extLst>
              </p:cNvPr>
              <p:cNvSpPr txBox="1"/>
              <p:nvPr/>
            </p:nvSpPr>
            <p:spPr>
              <a:xfrm>
                <a:off x="3357728" y="4012705"/>
                <a:ext cx="2738272" cy="530915"/>
              </a:xfrm>
              <a:prstGeom prst="rect">
                <a:avLst/>
              </a:prstGeom>
              <a:noFill/>
            </p:spPr>
            <p:txBody>
              <a:bodyPr wrap="square" rtlCol="0">
                <a:spAutoFit/>
              </a:bodyPr>
              <a:lstStyle/>
              <a:p>
                <a14:m>
                  <m:oMath xmlns:m="http://schemas.openxmlformats.org/officeDocument/2006/math">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𝑀</m:t>
                        </m:r>
                      </m:e>
                      <m:sup>
                        <m:r>
                          <a:rPr lang="en-US" sz="2800" i="1">
                            <a:latin typeface="Cambria Math" panose="02040503050406030204" pitchFamily="18" charset="0"/>
                          </a:rPr>
                          <m:t>𝑒𝑑</m:t>
                        </m:r>
                        <m:r>
                          <a:rPr lang="en-US" sz="2800" i="1">
                            <a:latin typeface="Cambria Math" panose="02040503050406030204" pitchFamily="18" charset="0"/>
                          </a:rPr>
                          <m:t> </m:t>
                        </m:r>
                      </m:sup>
                    </m:sSup>
                  </m:oMath>
                </a14:m>
                <a:r>
                  <a:rPr lang="en-US" sz="2800" dirty="0"/>
                  <a:t> mod n</a:t>
                </a:r>
              </a:p>
            </p:txBody>
          </p:sp>
        </mc:Choice>
        <mc:Fallback>
          <p:sp>
            <p:nvSpPr>
              <p:cNvPr id="7" name="TextBox 6">
                <a:extLst>
                  <a:ext uri="{FF2B5EF4-FFF2-40B4-BE49-F238E27FC236}">
                    <a16:creationId xmlns:a16="http://schemas.microsoft.com/office/drawing/2014/main" id="{126DF13B-A601-BC48-BFCB-245DF727FF73}"/>
                  </a:ext>
                </a:extLst>
              </p:cNvPr>
              <p:cNvSpPr txBox="1">
                <a:spLocks noRot="1" noChangeAspect="1" noMove="1" noResize="1" noEditPoints="1" noAdjustHandles="1" noChangeArrowheads="1" noChangeShapeType="1" noTextEdit="1"/>
              </p:cNvSpPr>
              <p:nvPr/>
            </p:nvSpPr>
            <p:spPr>
              <a:xfrm>
                <a:off x="3357728" y="4012705"/>
                <a:ext cx="2738272" cy="530915"/>
              </a:xfrm>
              <a:prstGeom prst="rect">
                <a:avLst/>
              </a:prstGeom>
              <a:blipFill>
                <a:blip r:embed="rId6"/>
                <a:stretch>
                  <a:fillRect t="-9195" b="-32184"/>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B86810F-A800-F64B-BDFF-22F96FB456AC}"/>
                  </a:ext>
                </a:extLst>
              </p:cNvPr>
              <p:cNvSpPr txBox="1"/>
              <p:nvPr/>
            </p:nvSpPr>
            <p:spPr>
              <a:xfrm>
                <a:off x="3379055" y="4490689"/>
                <a:ext cx="3208782" cy="552267"/>
              </a:xfrm>
              <a:prstGeom prst="rect">
                <a:avLst/>
              </a:prstGeom>
              <a:noFill/>
            </p:spPr>
            <p:txBody>
              <a:bodyPr wrap="square" rtlCol="0">
                <a:spAutoFit/>
              </a:bodyPr>
              <a:lstStyle/>
              <a:p>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 </m:t>
                        </m:r>
                        <m:r>
                          <a:rPr lang="en-US" sz="2800" i="1">
                            <a:latin typeface="Cambria Math" panose="02040503050406030204" pitchFamily="18" charset="0"/>
                          </a:rPr>
                          <m:t>𝑀</m:t>
                        </m:r>
                      </m:e>
                      <m:sup>
                        <m:r>
                          <a:rPr lang="en-US" sz="2800" i="1">
                            <a:latin typeface="Cambria Math" panose="02040503050406030204" pitchFamily="18" charset="0"/>
                          </a:rPr>
                          <m:t>𝑘</m:t>
                        </m:r>
                        <m:r>
                          <a:rPr lang="en-US" sz="2800" i="1">
                            <a:latin typeface="Cambria Math" panose="02040503050406030204" pitchFamily="18" charset="0"/>
                            <a:ea typeface="Cambria Math" panose="02040503050406030204" pitchFamily="18" charset="0"/>
                          </a:rPr>
                          <m:t>𝜙</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𝑛</m:t>
                            </m:r>
                          </m:e>
                        </m:d>
                        <m:r>
                          <a:rPr lang="en-US" sz="2800" i="1">
                            <a:latin typeface="Cambria Math" panose="02040503050406030204" pitchFamily="18" charset="0"/>
                            <a:ea typeface="Cambria Math" panose="02040503050406030204" pitchFamily="18" charset="0"/>
                          </a:rPr>
                          <m:t>+1</m:t>
                        </m:r>
                      </m:sup>
                    </m:sSup>
                    <m:r>
                      <a:rPr lang="en-US" sz="2800" b="0" i="0" smtClean="0">
                        <a:latin typeface="Cambria Math" panose="02040503050406030204" pitchFamily="18" charset="0"/>
                        <a:ea typeface="Cambria Math" panose="02040503050406030204" pitchFamily="18" charset="0"/>
                      </a:rPr>
                      <m:t> </m:t>
                    </m:r>
                  </m:oMath>
                </a14:m>
                <a:r>
                  <a:rPr lang="en-US" sz="2800" dirty="0"/>
                  <a:t>mod n</a:t>
                </a:r>
              </a:p>
            </p:txBody>
          </p:sp>
        </mc:Choice>
        <mc:Fallback>
          <p:sp>
            <p:nvSpPr>
              <p:cNvPr id="8" name="TextBox 7">
                <a:extLst>
                  <a:ext uri="{FF2B5EF4-FFF2-40B4-BE49-F238E27FC236}">
                    <a16:creationId xmlns:a16="http://schemas.microsoft.com/office/drawing/2014/main" id="{8B86810F-A800-F64B-BDFF-22F96FB456AC}"/>
                  </a:ext>
                </a:extLst>
              </p:cNvPr>
              <p:cNvSpPr txBox="1">
                <a:spLocks noRot="1" noChangeAspect="1" noMove="1" noResize="1" noEditPoints="1" noAdjustHandles="1" noChangeArrowheads="1" noChangeShapeType="1" noTextEdit="1"/>
              </p:cNvSpPr>
              <p:nvPr/>
            </p:nvSpPr>
            <p:spPr>
              <a:xfrm>
                <a:off x="3379055" y="4490689"/>
                <a:ext cx="3208782" cy="552267"/>
              </a:xfrm>
              <a:prstGeom prst="rect">
                <a:avLst/>
              </a:prstGeom>
              <a:blipFill>
                <a:blip r:embed="rId7"/>
                <a:stretch>
                  <a:fillRect t="-5556" b="-3222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643C600-8740-CE40-AA68-41C7AFBA9FEA}"/>
                  </a:ext>
                </a:extLst>
              </p:cNvPr>
              <p:cNvSpPr txBox="1"/>
              <p:nvPr/>
            </p:nvSpPr>
            <p:spPr>
              <a:xfrm>
                <a:off x="3379091" y="5073412"/>
                <a:ext cx="3887426" cy="54162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 </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𝑀</m:t>
                              </m:r>
                            </m:e>
                            <m:sup>
                              <m:r>
                                <a:rPr lang="en-US" sz="2800" i="1">
                                  <a:latin typeface="Cambria Math" panose="02040503050406030204" pitchFamily="18" charset="0"/>
                                  <a:ea typeface="Cambria Math" panose="02040503050406030204" pitchFamily="18" charset="0"/>
                                </a:rPr>
                                <m:t>𝜙</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r>
                                <a:rPr lang="en-US" sz="2800" i="1">
                                  <a:latin typeface="Cambria Math" panose="02040503050406030204" pitchFamily="18" charset="0"/>
                                  <a:ea typeface="Cambria Math" panose="02040503050406030204" pitchFamily="18" charset="0"/>
                                </a:rPr>
                                <m:t>)</m:t>
                              </m:r>
                            </m:sup>
                          </m:sSup>
                          <m:r>
                            <a:rPr lang="en-US" sz="2800" i="1">
                              <a:latin typeface="Cambria Math" panose="02040503050406030204" pitchFamily="18" charset="0"/>
                            </a:rPr>
                            <m:t>]</m:t>
                          </m:r>
                        </m:e>
                        <m:sup>
                          <m:r>
                            <a:rPr lang="en-US" sz="2800" i="1">
                              <a:latin typeface="Cambria Math" panose="02040503050406030204" pitchFamily="18" charset="0"/>
                            </a:rPr>
                            <m:t>𝑘</m:t>
                          </m:r>
                        </m:sup>
                      </m:s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𝑀</m:t>
                      </m:r>
                      <m:r>
                        <a:rPr lang="en-US" sz="2800" b="0" i="1"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mod</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n</m:t>
                      </m:r>
                    </m:oMath>
                  </m:oMathPara>
                </a14:m>
                <a:endParaRPr lang="en-US" sz="2800" dirty="0"/>
              </a:p>
            </p:txBody>
          </p:sp>
        </mc:Choice>
        <mc:Fallback>
          <p:sp>
            <p:nvSpPr>
              <p:cNvPr id="9" name="TextBox 8">
                <a:extLst>
                  <a:ext uri="{FF2B5EF4-FFF2-40B4-BE49-F238E27FC236}">
                    <a16:creationId xmlns:a16="http://schemas.microsoft.com/office/drawing/2014/main" id="{7643C600-8740-CE40-AA68-41C7AFBA9FEA}"/>
                  </a:ext>
                </a:extLst>
              </p:cNvPr>
              <p:cNvSpPr txBox="1">
                <a:spLocks noRot="1" noChangeAspect="1" noMove="1" noResize="1" noEditPoints="1" noAdjustHandles="1" noChangeArrowheads="1" noChangeShapeType="1" noTextEdit="1"/>
              </p:cNvSpPr>
              <p:nvPr/>
            </p:nvSpPr>
            <p:spPr>
              <a:xfrm>
                <a:off x="3379091" y="5073412"/>
                <a:ext cx="3887426" cy="541623"/>
              </a:xfrm>
              <a:prstGeom prst="rect">
                <a:avLst/>
              </a:prstGeom>
              <a:blipFill>
                <a:blip r:embed="rId8"/>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6709F91C-907C-9443-84A2-532DCC01C96E}"/>
              </a:ext>
            </a:extLst>
          </p:cNvPr>
          <p:cNvSpPr txBox="1"/>
          <p:nvPr/>
        </p:nvSpPr>
        <p:spPr>
          <a:xfrm>
            <a:off x="3420074" y="5692220"/>
            <a:ext cx="2481962" cy="523220"/>
          </a:xfrm>
          <a:prstGeom prst="rect">
            <a:avLst/>
          </a:prstGeom>
          <a:noFill/>
        </p:spPr>
        <p:txBody>
          <a:bodyPr wrap="square" rtlCol="0">
            <a:spAutoFit/>
          </a:bodyPr>
          <a:lstStyle/>
          <a:p>
            <a:r>
              <a:rPr lang="en-US" sz="2800" dirty="0"/>
              <a:t>= M  mod n</a:t>
            </a:r>
          </a:p>
        </p:txBody>
      </p:sp>
    </p:spTree>
    <p:extLst>
      <p:ext uri="{BB962C8B-B14F-4D97-AF65-F5344CB8AC3E}">
        <p14:creationId xmlns:p14="http://schemas.microsoft.com/office/powerpoint/2010/main" val="387105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032F-D9F6-1544-BD77-B4C2943B202E}"/>
              </a:ext>
            </a:extLst>
          </p:cNvPr>
          <p:cNvSpPr>
            <a:spLocks noGrp="1"/>
          </p:cNvSpPr>
          <p:nvPr>
            <p:ph type="title"/>
          </p:nvPr>
        </p:nvSpPr>
        <p:spPr/>
        <p:txBody>
          <a:bodyPr/>
          <a:lstStyle/>
          <a:p>
            <a:r>
              <a:rPr lang="en-US" dirty="0"/>
              <a:t>Attack approaches</a:t>
            </a:r>
          </a:p>
        </p:txBody>
      </p:sp>
      <p:sp>
        <p:nvSpPr>
          <p:cNvPr id="3" name="Content Placeholder 2">
            <a:extLst>
              <a:ext uri="{FF2B5EF4-FFF2-40B4-BE49-F238E27FC236}">
                <a16:creationId xmlns:a16="http://schemas.microsoft.com/office/drawing/2014/main" id="{DDD89749-E683-A74F-BC3D-193DE1B319DA}"/>
              </a:ext>
            </a:extLst>
          </p:cNvPr>
          <p:cNvSpPr>
            <a:spLocks noGrp="1"/>
          </p:cNvSpPr>
          <p:nvPr>
            <p:ph idx="1"/>
          </p:nvPr>
        </p:nvSpPr>
        <p:spPr/>
        <p:txBody>
          <a:bodyPr>
            <a:normAutofit/>
          </a:bodyPr>
          <a:lstStyle/>
          <a:p>
            <a:r>
              <a:rPr lang="en-US" b="1" dirty="0"/>
              <a:t>Mathematical attacks</a:t>
            </a:r>
            <a:r>
              <a:rPr lang="en-US" dirty="0"/>
              <a:t>: several approaches, all equivalent in effort to factoring the product of two primes. The defense against mathematical attacks is to use a large key size. </a:t>
            </a:r>
          </a:p>
          <a:p>
            <a:r>
              <a:rPr lang="en-US" b="1" dirty="0"/>
              <a:t>Timing attacks</a:t>
            </a:r>
            <a:r>
              <a:rPr lang="en-US" dirty="0"/>
              <a:t>: These depend on the running time of the decryption algorithm</a:t>
            </a:r>
          </a:p>
          <a:p>
            <a:r>
              <a:rPr lang="en-US" b="1" dirty="0"/>
              <a:t>Chosen ciphertext attacks</a:t>
            </a:r>
            <a:r>
              <a:rPr lang="en-US" dirty="0"/>
              <a:t>: this type of attacks exploits properties of the RSA algorithm by selecting blocks of data. These attacks can be thwarted by suitable padding of the plaintext, such as PKCS1 V1.5 in SSL</a:t>
            </a:r>
          </a:p>
        </p:txBody>
      </p:sp>
    </p:spTree>
    <p:extLst>
      <p:ext uri="{BB962C8B-B14F-4D97-AF65-F5344CB8AC3E}">
        <p14:creationId xmlns:p14="http://schemas.microsoft.com/office/powerpoint/2010/main" val="17610258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BFB6-6509-F046-8386-5448B465B4DC}"/>
              </a:ext>
            </a:extLst>
          </p:cNvPr>
          <p:cNvSpPr>
            <a:spLocks noGrp="1"/>
          </p:cNvSpPr>
          <p:nvPr>
            <p:ph type="title"/>
          </p:nvPr>
        </p:nvSpPr>
        <p:spPr/>
        <p:txBody>
          <a:bodyPr/>
          <a:lstStyle/>
          <a:p>
            <a:r>
              <a:rPr lang="en-US" dirty="0"/>
              <a:t>Homomorphic encryption </a:t>
            </a:r>
          </a:p>
        </p:txBody>
      </p:sp>
      <p:sp>
        <p:nvSpPr>
          <p:cNvPr id="3" name="Content Placeholder 2">
            <a:extLst>
              <a:ext uri="{FF2B5EF4-FFF2-40B4-BE49-F238E27FC236}">
                <a16:creationId xmlns:a16="http://schemas.microsoft.com/office/drawing/2014/main" id="{AC62582E-CA5C-A44E-B307-EC4EB105D2FD}"/>
              </a:ext>
            </a:extLst>
          </p:cNvPr>
          <p:cNvSpPr>
            <a:spLocks noGrp="1"/>
          </p:cNvSpPr>
          <p:nvPr>
            <p:ph idx="1"/>
          </p:nvPr>
        </p:nvSpPr>
        <p:spPr>
          <a:xfrm>
            <a:off x="838200" y="1547446"/>
            <a:ext cx="10515600" cy="4629517"/>
          </a:xfrm>
        </p:spPr>
        <p:txBody>
          <a:bodyPr>
            <a:normAutofit/>
          </a:bodyPr>
          <a:lstStyle/>
          <a:p>
            <a:r>
              <a:rPr lang="en-US" dirty="0"/>
              <a:t>Encryption scheme that allows computation on ciphertexts </a:t>
            </a:r>
          </a:p>
          <a:p>
            <a:pPr lvl="1"/>
            <a:r>
              <a:rPr lang="en-US" dirty="0"/>
              <a:t>i.e. a public-key encryption scheme that allows anyone in possession of the public key to perform operations on encrypted data without access to the decryption key</a:t>
            </a:r>
          </a:p>
          <a:p>
            <a:r>
              <a:rPr lang="en-US" dirty="0"/>
              <a:t>Initial public-key systems that allow this for either addition or multiplication, but not both.</a:t>
            </a:r>
          </a:p>
          <a:p>
            <a:r>
              <a:rPr lang="en-US" dirty="0"/>
              <a:t>Fully homomorphic encryption (FHE)</a:t>
            </a:r>
          </a:p>
        </p:txBody>
      </p:sp>
    </p:spTree>
    <p:extLst>
      <p:ext uri="{BB962C8B-B14F-4D97-AF65-F5344CB8AC3E}">
        <p14:creationId xmlns:p14="http://schemas.microsoft.com/office/powerpoint/2010/main" val="11121090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3547-BD1D-AD4E-AAA3-43F33F05F9B7}"/>
              </a:ext>
            </a:extLst>
          </p:cNvPr>
          <p:cNvSpPr>
            <a:spLocks noGrp="1"/>
          </p:cNvSpPr>
          <p:nvPr>
            <p:ph type="title"/>
          </p:nvPr>
        </p:nvSpPr>
        <p:spPr/>
        <p:txBody>
          <a:bodyPr/>
          <a:lstStyle/>
          <a:p>
            <a:r>
              <a:rPr lang="en-US" dirty="0"/>
              <a:t>Application of homomorphic encryption </a:t>
            </a:r>
          </a:p>
        </p:txBody>
      </p:sp>
      <p:sp>
        <p:nvSpPr>
          <p:cNvPr id="3" name="Content Placeholder 2">
            <a:extLst>
              <a:ext uri="{FF2B5EF4-FFF2-40B4-BE49-F238E27FC236}">
                <a16:creationId xmlns:a16="http://schemas.microsoft.com/office/drawing/2014/main" id="{0768939F-3535-234E-ACF4-8BF4CBB063DB}"/>
              </a:ext>
            </a:extLst>
          </p:cNvPr>
          <p:cNvSpPr>
            <a:spLocks noGrp="1"/>
          </p:cNvSpPr>
          <p:nvPr>
            <p:ph idx="1"/>
          </p:nvPr>
        </p:nvSpPr>
        <p:spPr>
          <a:xfrm>
            <a:off x="838200" y="1646335"/>
            <a:ext cx="10515600" cy="4351338"/>
          </a:xfrm>
        </p:spPr>
        <p:txBody>
          <a:bodyPr/>
          <a:lstStyle/>
          <a:p>
            <a:r>
              <a:rPr lang="en-US" dirty="0"/>
              <a:t>One Use case: cloud computing </a:t>
            </a:r>
          </a:p>
          <a:p>
            <a:pPr lvl="1"/>
            <a:r>
              <a:rPr lang="en-US" dirty="0"/>
              <a:t>A weak computational device Alice (e.g., a mobile phone or a laptop) wishes to perform a computationally heavy task, beyond her computational means. She can delegate it to a much stronger (but still feasible) machine Bob (the cloud, or a supercomputer) who offers the service of doing so. The problem is that Alice does not trust Bob, who may give the wrong answer due to laziness, fault, or malice.</a:t>
            </a:r>
          </a:p>
        </p:txBody>
      </p:sp>
      <p:pic>
        <p:nvPicPr>
          <p:cNvPr id="5" name="Picture 4" descr="A cartoon of a child sitting at a desk&#10;&#10;Description automatically generated">
            <a:extLst>
              <a:ext uri="{FF2B5EF4-FFF2-40B4-BE49-F238E27FC236}">
                <a16:creationId xmlns:a16="http://schemas.microsoft.com/office/drawing/2014/main" id="{169689C3-CBAB-3449-B3BD-5ED910965E53}"/>
              </a:ext>
            </a:extLst>
          </p:cNvPr>
          <p:cNvPicPr>
            <a:picLocks noChangeAspect="1"/>
          </p:cNvPicPr>
          <p:nvPr/>
        </p:nvPicPr>
        <p:blipFill>
          <a:blip r:embed="rId3"/>
          <a:stretch>
            <a:fillRect/>
          </a:stretch>
        </p:blipFill>
        <p:spPr>
          <a:xfrm>
            <a:off x="1510180" y="4230594"/>
            <a:ext cx="2501900" cy="2501900"/>
          </a:xfrm>
          <a:prstGeom prst="rect">
            <a:avLst/>
          </a:prstGeom>
        </p:spPr>
      </p:pic>
      <p:pic>
        <p:nvPicPr>
          <p:cNvPr id="7" name="Picture 6" descr="A cloud with black text&#10;&#10;Description automatically generated">
            <a:extLst>
              <a:ext uri="{FF2B5EF4-FFF2-40B4-BE49-F238E27FC236}">
                <a16:creationId xmlns:a16="http://schemas.microsoft.com/office/drawing/2014/main" id="{E1926B30-CFCE-CA49-BA6F-6AEE554963B5}"/>
              </a:ext>
            </a:extLst>
          </p:cNvPr>
          <p:cNvPicPr>
            <a:picLocks noChangeAspect="1"/>
          </p:cNvPicPr>
          <p:nvPr/>
        </p:nvPicPr>
        <p:blipFill>
          <a:blip r:embed="rId4"/>
          <a:stretch>
            <a:fillRect/>
          </a:stretch>
        </p:blipFill>
        <p:spPr>
          <a:xfrm>
            <a:off x="7910980" y="4409515"/>
            <a:ext cx="3111500" cy="2108200"/>
          </a:xfrm>
          <a:prstGeom prst="rect">
            <a:avLst/>
          </a:prstGeom>
        </p:spPr>
      </p:pic>
      <p:cxnSp>
        <p:nvCxnSpPr>
          <p:cNvPr id="9" name="Straight Arrow Connector 8">
            <a:extLst>
              <a:ext uri="{FF2B5EF4-FFF2-40B4-BE49-F238E27FC236}">
                <a16:creationId xmlns:a16="http://schemas.microsoft.com/office/drawing/2014/main" id="{6C359846-9466-A046-BD57-35AB2056BCF1}"/>
              </a:ext>
            </a:extLst>
          </p:cNvPr>
          <p:cNvCxnSpPr/>
          <p:nvPr/>
        </p:nvCxnSpPr>
        <p:spPr>
          <a:xfrm>
            <a:off x="4065867" y="4858871"/>
            <a:ext cx="38989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6755E1E-A971-7B45-B8A8-4E31330F97D0}"/>
              </a:ext>
            </a:extLst>
          </p:cNvPr>
          <p:cNvCxnSpPr/>
          <p:nvPr/>
        </p:nvCxnSpPr>
        <p:spPr>
          <a:xfrm flipH="1">
            <a:off x="4012080" y="5719482"/>
            <a:ext cx="38989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A1DFCD-2562-A24D-A0CD-A7AD39A45837}"/>
              </a:ext>
            </a:extLst>
          </p:cNvPr>
          <p:cNvSpPr txBox="1"/>
          <p:nvPr/>
        </p:nvSpPr>
        <p:spPr>
          <a:xfrm>
            <a:off x="4930585" y="4319071"/>
            <a:ext cx="3034182" cy="523220"/>
          </a:xfrm>
          <a:prstGeom prst="rect">
            <a:avLst/>
          </a:prstGeom>
          <a:noFill/>
        </p:spPr>
        <p:txBody>
          <a:bodyPr wrap="square" rtlCol="0">
            <a:spAutoFit/>
          </a:bodyPr>
          <a:lstStyle/>
          <a:p>
            <a:r>
              <a:rPr lang="en-US" sz="2800" dirty="0"/>
              <a:t>E (Pk, data)</a:t>
            </a:r>
          </a:p>
        </p:txBody>
      </p:sp>
      <p:sp>
        <p:nvSpPr>
          <p:cNvPr id="14" name="TextBox 13">
            <a:extLst>
              <a:ext uri="{FF2B5EF4-FFF2-40B4-BE49-F238E27FC236}">
                <a16:creationId xmlns:a16="http://schemas.microsoft.com/office/drawing/2014/main" id="{2494C36C-5E0F-7847-A45F-DA614223C4AA}"/>
              </a:ext>
            </a:extLst>
          </p:cNvPr>
          <p:cNvSpPr txBox="1"/>
          <p:nvPr/>
        </p:nvSpPr>
        <p:spPr>
          <a:xfrm>
            <a:off x="4930585" y="5162036"/>
            <a:ext cx="2433919" cy="523220"/>
          </a:xfrm>
          <a:prstGeom prst="rect">
            <a:avLst/>
          </a:prstGeom>
          <a:noFill/>
        </p:spPr>
        <p:txBody>
          <a:bodyPr wrap="square" rtlCol="0">
            <a:spAutoFit/>
          </a:bodyPr>
          <a:lstStyle/>
          <a:p>
            <a:r>
              <a:rPr lang="en-US" sz="2800" dirty="0"/>
              <a:t>E (Pk, f(data))</a:t>
            </a:r>
          </a:p>
        </p:txBody>
      </p:sp>
    </p:spTree>
    <p:extLst>
      <p:ext uri="{BB962C8B-B14F-4D97-AF65-F5344CB8AC3E}">
        <p14:creationId xmlns:p14="http://schemas.microsoft.com/office/powerpoint/2010/main" val="17988764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6A2BB-BCF8-1D42-877D-5977A8A6E01A}"/>
              </a:ext>
            </a:extLst>
          </p:cNvPr>
          <p:cNvSpPr>
            <a:spLocks noGrp="1"/>
          </p:cNvSpPr>
          <p:nvPr>
            <p:ph type="title"/>
          </p:nvPr>
        </p:nvSpPr>
        <p:spPr/>
        <p:txBody>
          <a:bodyPr/>
          <a:lstStyle/>
          <a:p>
            <a:r>
              <a:rPr lang="en-US" dirty="0"/>
              <a:t>RSA reading materials</a:t>
            </a:r>
          </a:p>
        </p:txBody>
      </p:sp>
      <p:sp>
        <p:nvSpPr>
          <p:cNvPr id="3" name="Content Placeholder 2">
            <a:extLst>
              <a:ext uri="{FF2B5EF4-FFF2-40B4-BE49-F238E27FC236}">
                <a16:creationId xmlns:a16="http://schemas.microsoft.com/office/drawing/2014/main" id="{E0220449-B958-7A44-8171-9555A4DE3DC6}"/>
              </a:ext>
            </a:extLst>
          </p:cNvPr>
          <p:cNvSpPr>
            <a:spLocks noGrp="1"/>
          </p:cNvSpPr>
          <p:nvPr>
            <p:ph idx="1"/>
          </p:nvPr>
        </p:nvSpPr>
        <p:spPr/>
        <p:txBody>
          <a:bodyPr/>
          <a:lstStyle/>
          <a:p>
            <a:r>
              <a:rPr lang="en-US" dirty="0">
                <a:hlinkClick r:id="rId2"/>
              </a:rPr>
              <a:t>A Method for Obtaining Digital Signatures and Public-Key Cryptosystems</a:t>
            </a:r>
            <a:endParaRPr lang="en-US" dirty="0"/>
          </a:p>
        </p:txBody>
      </p:sp>
    </p:spTree>
    <p:extLst>
      <p:ext uri="{BB962C8B-B14F-4D97-AF65-F5344CB8AC3E}">
        <p14:creationId xmlns:p14="http://schemas.microsoft.com/office/powerpoint/2010/main" val="19116846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2C5D-49D5-A645-85CC-A5967161F27E}"/>
              </a:ext>
            </a:extLst>
          </p:cNvPr>
          <p:cNvSpPr>
            <a:spLocks noGrp="1"/>
          </p:cNvSpPr>
          <p:nvPr>
            <p:ph type="ctrTitle"/>
          </p:nvPr>
        </p:nvSpPr>
        <p:spPr/>
        <p:txBody>
          <a:bodyPr/>
          <a:lstStyle/>
          <a:p>
            <a:r>
              <a:rPr lang="en-US" dirty="0"/>
              <a:t>Lecture 15</a:t>
            </a:r>
          </a:p>
        </p:txBody>
      </p:sp>
      <p:sp>
        <p:nvSpPr>
          <p:cNvPr id="3" name="Subtitle 2">
            <a:extLst>
              <a:ext uri="{FF2B5EF4-FFF2-40B4-BE49-F238E27FC236}">
                <a16:creationId xmlns:a16="http://schemas.microsoft.com/office/drawing/2014/main" id="{1402C09D-1F02-054D-A9E6-89281CE661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38846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7AA-D2FE-FE44-9548-63DDC8BCEF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E4CD5-8293-B14F-B4A6-15ED11BD3F62}"/>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                                         </a:t>
            </a:r>
          </a:p>
          <a:p>
            <a:pPr marL="0" indent="0">
              <a:buNone/>
            </a:pPr>
            <a:r>
              <a:rPr lang="en-US" dirty="0"/>
              <a:t>                                           Message Authentication</a:t>
            </a:r>
          </a:p>
        </p:txBody>
      </p:sp>
    </p:spTree>
    <p:extLst>
      <p:ext uri="{BB962C8B-B14F-4D97-AF65-F5344CB8AC3E}">
        <p14:creationId xmlns:p14="http://schemas.microsoft.com/office/powerpoint/2010/main" val="8576747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1395-F803-384B-A1CF-9D0B7E9EC8D1}"/>
              </a:ext>
            </a:extLst>
          </p:cNvPr>
          <p:cNvSpPr>
            <a:spLocks noGrp="1"/>
          </p:cNvSpPr>
          <p:nvPr>
            <p:ph type="title"/>
          </p:nvPr>
        </p:nvSpPr>
        <p:spPr/>
        <p:txBody>
          <a:bodyPr/>
          <a:lstStyle/>
          <a:p>
            <a:r>
              <a:rPr lang="en-US" dirty="0"/>
              <a:t>Message authentication</a:t>
            </a:r>
          </a:p>
        </p:txBody>
      </p:sp>
      <p:sp>
        <p:nvSpPr>
          <p:cNvPr id="3" name="Content Placeholder 2">
            <a:extLst>
              <a:ext uri="{FF2B5EF4-FFF2-40B4-BE49-F238E27FC236}">
                <a16:creationId xmlns:a16="http://schemas.microsoft.com/office/drawing/2014/main" id="{B925418E-B0D9-334E-9F54-3D656F9E407D}"/>
              </a:ext>
            </a:extLst>
          </p:cNvPr>
          <p:cNvSpPr>
            <a:spLocks noGrp="1"/>
          </p:cNvSpPr>
          <p:nvPr>
            <p:ph idx="1"/>
          </p:nvPr>
        </p:nvSpPr>
        <p:spPr/>
        <p:txBody>
          <a:bodyPr/>
          <a:lstStyle/>
          <a:p>
            <a:r>
              <a:rPr lang="en-AU" altLang="en-US" dirty="0"/>
              <a:t>message authentication is concerned with: </a:t>
            </a:r>
          </a:p>
          <a:p>
            <a:pPr lvl="1"/>
            <a:r>
              <a:rPr lang="en-AU" altLang="en-US" dirty="0"/>
              <a:t>protecting the integrity of a message </a:t>
            </a:r>
          </a:p>
          <a:p>
            <a:pPr lvl="1"/>
            <a:r>
              <a:rPr lang="en-AU" altLang="en-US" dirty="0"/>
              <a:t>validating identity of originator </a:t>
            </a:r>
          </a:p>
          <a:p>
            <a:pPr lvl="1"/>
            <a:r>
              <a:rPr lang="en-AU" altLang="en-US" dirty="0"/>
              <a:t>non-repudiation of origin (dispute resolution)</a:t>
            </a:r>
          </a:p>
          <a:p>
            <a:r>
              <a:rPr lang="en-US" altLang="en-US" dirty="0"/>
              <a:t>then three alternative functions used:</a:t>
            </a:r>
          </a:p>
          <a:p>
            <a:pPr lvl="1"/>
            <a:r>
              <a:rPr lang="en-US" altLang="en-US" dirty="0"/>
              <a:t>message encryption - symmetric</a:t>
            </a:r>
          </a:p>
          <a:p>
            <a:pPr lvl="1"/>
            <a:r>
              <a:rPr lang="en-US" altLang="en-US" dirty="0"/>
              <a:t>message authentication code (MAC)</a:t>
            </a:r>
          </a:p>
          <a:p>
            <a:pPr lvl="1"/>
            <a:r>
              <a:rPr lang="en-US" altLang="en-US" dirty="0"/>
              <a:t>digital signature</a:t>
            </a:r>
          </a:p>
        </p:txBody>
      </p:sp>
      <p:pic>
        <p:nvPicPr>
          <p:cNvPr id="5" name="Picture 4" descr="Diagram&#10;&#10;Description automatically generated">
            <a:extLst>
              <a:ext uri="{FF2B5EF4-FFF2-40B4-BE49-F238E27FC236}">
                <a16:creationId xmlns:a16="http://schemas.microsoft.com/office/drawing/2014/main" id="{DA730553-D6B8-E847-82D6-50A92C50E6FF}"/>
              </a:ext>
            </a:extLst>
          </p:cNvPr>
          <p:cNvPicPr>
            <a:picLocks noChangeAspect="1"/>
          </p:cNvPicPr>
          <p:nvPr/>
        </p:nvPicPr>
        <p:blipFill>
          <a:blip r:embed="rId3"/>
          <a:stretch>
            <a:fillRect/>
          </a:stretch>
        </p:blipFill>
        <p:spPr>
          <a:xfrm>
            <a:off x="7006165" y="3422377"/>
            <a:ext cx="4745567" cy="2889523"/>
          </a:xfrm>
          <a:prstGeom prst="rect">
            <a:avLst/>
          </a:prstGeom>
        </p:spPr>
      </p:pic>
    </p:spTree>
    <p:extLst>
      <p:ext uri="{BB962C8B-B14F-4D97-AF65-F5344CB8AC3E}">
        <p14:creationId xmlns:p14="http://schemas.microsoft.com/office/powerpoint/2010/main" val="3884988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9981</Words>
  <Application>Microsoft Office PowerPoint</Application>
  <PresentationFormat>Widescreen</PresentationFormat>
  <Paragraphs>1233</Paragraphs>
  <Slides>184</Slides>
  <Notes>104</Notes>
  <HiddenSlides>0</HiddenSlides>
  <MMClips>0</MMClips>
  <ScaleCrop>false</ScaleCrop>
  <HeadingPairs>
    <vt:vector size="6" baseType="variant">
      <vt:variant>
        <vt:lpstr>Fonts Used</vt:lpstr>
      </vt:variant>
      <vt:variant>
        <vt:i4>10</vt:i4>
      </vt:variant>
      <vt:variant>
        <vt:lpstr>Theme</vt:lpstr>
      </vt:variant>
      <vt:variant>
        <vt:i4>19</vt:i4>
      </vt:variant>
      <vt:variant>
        <vt:lpstr>Slide Titles</vt:lpstr>
      </vt:variant>
      <vt:variant>
        <vt:i4>184</vt:i4>
      </vt:variant>
    </vt:vector>
  </HeadingPairs>
  <TitlesOfParts>
    <vt:vector size="213" baseType="lpstr">
      <vt:lpstr>Arial</vt:lpstr>
      <vt:lpstr>Calibri</vt:lpstr>
      <vt:lpstr>Calibri Light</vt:lpstr>
      <vt:lpstr>Cambria Math</vt:lpstr>
      <vt:lpstr>Courier New</vt:lpstr>
      <vt:lpstr>Söhne</vt:lpstr>
      <vt:lpstr>Times New Roman</vt:lpstr>
      <vt:lpstr>TimesNewRomanPS</vt:lpstr>
      <vt:lpstr>TimesNewRomanPSMT</vt:lpstr>
      <vt:lpstr>-webkit-standard</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Lecture 1</vt:lpstr>
      <vt:lpstr>Outline</vt:lpstr>
      <vt:lpstr>Review</vt:lpstr>
      <vt:lpstr>Challenges to achieve a secure system</vt:lpstr>
      <vt:lpstr>PowerPoint Presentation</vt:lpstr>
      <vt:lpstr>OSI Security Architecture</vt:lpstr>
      <vt:lpstr>Other Security Architectures</vt:lpstr>
      <vt:lpstr>Security attack</vt:lpstr>
      <vt:lpstr>Passive attack</vt:lpstr>
      <vt:lpstr>Active attack</vt:lpstr>
      <vt:lpstr>Example: two points communication </vt:lpstr>
      <vt:lpstr>Example of modification attack in 6LoWPAN</vt:lpstr>
      <vt:lpstr>Example: a group of attackers</vt:lpstr>
      <vt:lpstr>Know Your Threat Model</vt:lpstr>
      <vt:lpstr>Example: adversary model</vt:lpstr>
      <vt:lpstr>Story…</vt:lpstr>
      <vt:lpstr>Design in security from the start</vt:lpstr>
      <vt:lpstr>Human Factors</vt:lpstr>
      <vt:lpstr>Summary for Chapter 1</vt:lpstr>
      <vt:lpstr>Supplementary materials</vt:lpstr>
      <vt:lpstr>Review Questions</vt:lpstr>
      <vt:lpstr>Symmetric encryption</vt:lpstr>
      <vt:lpstr>Simplified model of symmetric encryption</vt:lpstr>
      <vt:lpstr>Symmetric encryption</vt:lpstr>
      <vt:lpstr>Other basic terminology</vt:lpstr>
      <vt:lpstr>Requirements</vt:lpstr>
      <vt:lpstr>Requirements</vt:lpstr>
      <vt:lpstr>A strong encryption algorithm</vt:lpstr>
      <vt:lpstr>Secure Encryption Scheme</vt:lpstr>
      <vt:lpstr>Desired characteristics</vt:lpstr>
      <vt:lpstr>Ways to achieve</vt:lpstr>
      <vt:lpstr>Project</vt:lpstr>
      <vt:lpstr>Review</vt:lpstr>
      <vt:lpstr>Block cipher</vt:lpstr>
      <vt:lpstr>Feistel Cipher Structure</vt:lpstr>
      <vt:lpstr>Feistel Cipher Structure</vt:lpstr>
      <vt:lpstr>Feistel Encryption and Decryption  </vt:lpstr>
      <vt:lpstr>DES encryption</vt:lpstr>
      <vt:lpstr>Outline</vt:lpstr>
      <vt:lpstr>Rijndael</vt:lpstr>
      <vt:lpstr>AES Encryption and Decryption</vt:lpstr>
      <vt:lpstr>AES encryption round</vt:lpstr>
      <vt:lpstr>AES pros</vt:lpstr>
      <vt:lpstr>Take-home Exercises</vt:lpstr>
      <vt:lpstr>Reading materials</vt:lpstr>
      <vt:lpstr>When to use random numbers?</vt:lpstr>
      <vt:lpstr>Two types of random numbers</vt:lpstr>
      <vt:lpstr>Properties of Random Numbers</vt:lpstr>
      <vt:lpstr>Entropy</vt:lpstr>
      <vt:lpstr>True random numbers generators</vt:lpstr>
      <vt:lpstr>Combining sources of randomness</vt:lpstr>
      <vt:lpstr>Pseudorandom Number Generators (PRNGs)</vt:lpstr>
      <vt:lpstr>PRNG: Definition</vt:lpstr>
      <vt:lpstr>Example construction of PRNG</vt:lpstr>
      <vt:lpstr>PRNG: Security</vt:lpstr>
      <vt:lpstr>Create pseudorandom numbers</vt:lpstr>
      <vt:lpstr>PRNGs: Summary</vt:lpstr>
      <vt:lpstr>Stream Ciphers</vt:lpstr>
      <vt:lpstr>Stream Ciphers </vt:lpstr>
      <vt:lpstr>Stream Ciphers</vt:lpstr>
      <vt:lpstr>How to generate Stream Key?</vt:lpstr>
      <vt:lpstr>Stream Ciphers</vt:lpstr>
      <vt:lpstr>Stream Ciphers: Encrypting Multiple Messages</vt:lpstr>
      <vt:lpstr>Stream Ciphers: Encrypting Multiple Messages</vt:lpstr>
      <vt:lpstr>Real-world example: RC4</vt:lpstr>
      <vt:lpstr>RC4 Stream Cipher</vt:lpstr>
      <vt:lpstr>RC4 Key Schedule</vt:lpstr>
      <vt:lpstr>RC4 Encryption</vt:lpstr>
      <vt:lpstr>RC4</vt:lpstr>
      <vt:lpstr>Summary – Chapter 2</vt:lpstr>
      <vt:lpstr>Homework 1 - individual</vt:lpstr>
      <vt:lpstr>Network Security</vt:lpstr>
      <vt:lpstr>Conventional cryptography</vt:lpstr>
      <vt:lpstr>Pros and cons</vt:lpstr>
      <vt:lpstr>Public-Key Cryptography</vt:lpstr>
      <vt:lpstr>Public-key Cryptography</vt:lpstr>
      <vt:lpstr>Reading materials</vt:lpstr>
      <vt:lpstr>Public-key cryptography</vt:lpstr>
      <vt:lpstr>Public-Key Encryption</vt:lpstr>
      <vt:lpstr>Public-Key Cryptography - Encryption</vt:lpstr>
      <vt:lpstr>Encryption steps</vt:lpstr>
      <vt:lpstr>Public-Key Encryption: Definition</vt:lpstr>
      <vt:lpstr>Public-Key Cryptography - Signature</vt:lpstr>
      <vt:lpstr>Review</vt:lpstr>
      <vt:lpstr>Public-Key application</vt:lpstr>
      <vt:lpstr>Network Security</vt:lpstr>
      <vt:lpstr>Learning Objective</vt:lpstr>
      <vt:lpstr>RSA use</vt:lpstr>
      <vt:lpstr>RSA example continue</vt:lpstr>
      <vt:lpstr>Example of RSA algorithm</vt:lpstr>
      <vt:lpstr>RSA key generation</vt:lpstr>
      <vt:lpstr>Correctness of RSA</vt:lpstr>
      <vt:lpstr>Attack approaches</vt:lpstr>
      <vt:lpstr>Homomorphic encryption </vt:lpstr>
      <vt:lpstr>Application of homomorphic encryption </vt:lpstr>
      <vt:lpstr>RSA reading materials</vt:lpstr>
      <vt:lpstr>Lecture 15</vt:lpstr>
      <vt:lpstr>PowerPoint Presentation</vt:lpstr>
      <vt:lpstr>Message authentication</vt:lpstr>
      <vt:lpstr>Message encryption</vt:lpstr>
      <vt:lpstr>Homework 1 questions</vt:lpstr>
      <vt:lpstr>Message encryption</vt:lpstr>
      <vt:lpstr>Reasons to avoid encryption authentication</vt:lpstr>
      <vt:lpstr>PowerPoint Presentation</vt:lpstr>
      <vt:lpstr>Hash functions</vt:lpstr>
      <vt:lpstr>Lecture 16</vt:lpstr>
      <vt:lpstr>PowerPoint Presentation</vt:lpstr>
      <vt:lpstr>Hash functions</vt:lpstr>
      <vt:lpstr>One use case - using hash function</vt:lpstr>
      <vt:lpstr>Requirements for secure hash functions</vt:lpstr>
      <vt:lpstr>Hash Function: Collision Resistance</vt:lpstr>
      <vt:lpstr>Secure hash function</vt:lpstr>
      <vt:lpstr>Hash Function: Examples</vt:lpstr>
      <vt:lpstr>Length Extension Attacks</vt:lpstr>
      <vt:lpstr>Lecture 17</vt:lpstr>
      <vt:lpstr>Length Extension Attacks</vt:lpstr>
      <vt:lpstr>Does hashes provide integrity?</vt:lpstr>
      <vt:lpstr>Do hashes provide integrity?</vt:lpstr>
      <vt:lpstr>Man-in-the-middle attack</vt:lpstr>
      <vt:lpstr>Do hashes provide integrity? </vt:lpstr>
      <vt:lpstr>Solutions</vt:lpstr>
      <vt:lpstr>Hashes: Summary</vt:lpstr>
      <vt:lpstr>Lecture 17</vt:lpstr>
      <vt:lpstr>Length Extension Attacks</vt:lpstr>
      <vt:lpstr>Does hashes provide integrity?</vt:lpstr>
      <vt:lpstr>Do hashes provide integrity?</vt:lpstr>
      <vt:lpstr>Man-in-the-middle attack</vt:lpstr>
      <vt:lpstr>Do hashes provide integrity? </vt:lpstr>
      <vt:lpstr>Solutions</vt:lpstr>
      <vt:lpstr>Hashes: Summary</vt:lpstr>
      <vt:lpstr>Lecture 18</vt:lpstr>
      <vt:lpstr>PowerPoint Presentation</vt:lpstr>
      <vt:lpstr>Message authentication code (MAC)</vt:lpstr>
      <vt:lpstr>MACs: Usage</vt:lpstr>
      <vt:lpstr>MACs: Definition</vt:lpstr>
      <vt:lpstr>Existentially unforgeable</vt:lpstr>
      <vt:lpstr>Example: HMAC</vt:lpstr>
      <vt:lpstr>HMAC(K, M)</vt:lpstr>
      <vt:lpstr>Example: HMAC</vt:lpstr>
      <vt:lpstr>Lecture 19</vt:lpstr>
      <vt:lpstr>Outline</vt:lpstr>
      <vt:lpstr>HMAC Properties</vt:lpstr>
      <vt:lpstr>MACs: Summary</vt:lpstr>
      <vt:lpstr>Do MACs provide integrity? </vt:lpstr>
      <vt:lpstr>PowerPoint Presentation</vt:lpstr>
      <vt:lpstr>Authenticated Encryption: Definition</vt:lpstr>
      <vt:lpstr>Scratchpad: Let’s design it together</vt:lpstr>
      <vt:lpstr>MAC-then-Encrypt or Encrypt-then-MAC?</vt:lpstr>
      <vt:lpstr>Lecture 20</vt:lpstr>
      <vt:lpstr>MAC-then-Encrypt or Encrypt-then-MAC?</vt:lpstr>
      <vt:lpstr>TLS 1.0 “Lucky 13” Attack</vt:lpstr>
      <vt:lpstr>Authenticated Encryption: Summary</vt:lpstr>
      <vt:lpstr>PowerPoint Presentation</vt:lpstr>
      <vt:lpstr>Digital Signatures</vt:lpstr>
      <vt:lpstr>Digital Signatures</vt:lpstr>
      <vt:lpstr>Digital Signatures: Definition</vt:lpstr>
      <vt:lpstr>Lecture 20</vt:lpstr>
      <vt:lpstr>MAC-then-Encrypt or Encrypt-then-MAC?</vt:lpstr>
      <vt:lpstr>TLS 1.0 “Lucky 13” Attack</vt:lpstr>
      <vt:lpstr>Authenticated Encryption: Summary</vt:lpstr>
      <vt:lpstr>PowerPoint Presentation</vt:lpstr>
      <vt:lpstr>Digital Signatures</vt:lpstr>
      <vt:lpstr>Digital Signatures</vt:lpstr>
      <vt:lpstr>Digital Signatures: Definition</vt:lpstr>
      <vt:lpstr>Lecture 21</vt:lpstr>
      <vt:lpstr>RSA Signature</vt:lpstr>
      <vt:lpstr>RSA Digital Signature Algo</vt:lpstr>
      <vt:lpstr>RSA Signatures</vt:lpstr>
      <vt:lpstr>RSA Signatures: Correctness</vt:lpstr>
      <vt:lpstr>RSA Digital Signature: Security</vt:lpstr>
      <vt:lpstr>Hybrid Encryption</vt:lpstr>
      <vt:lpstr>Homework – no submission</vt:lpstr>
      <vt:lpstr>Homework 2 - individual</vt:lpstr>
      <vt:lpstr>PowerPoint Presentation</vt:lpstr>
      <vt:lpstr>Network Security</vt:lpstr>
      <vt:lpstr>Confidentiality</vt:lpstr>
      <vt:lpstr>Integrity</vt:lpstr>
      <vt:lpstr>Availability</vt:lpstr>
      <vt:lpstr>Other security requirements</vt:lpstr>
      <vt:lpstr>Question</vt:lpstr>
      <vt:lpstr>Project </vt:lpstr>
      <vt:lpstr>PowerPoint Presentation</vt:lpstr>
      <vt:lpstr>Form Project Groups</vt:lpstr>
      <vt:lpstr>Email communication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creator>Liu, Y</dc:creator>
  <cp:lastModifiedBy>Pujitha Daram</cp:lastModifiedBy>
  <cp:revision>3</cp:revision>
  <dcterms:created xsi:type="dcterms:W3CDTF">2023-08-28T21:58:58Z</dcterms:created>
  <dcterms:modified xsi:type="dcterms:W3CDTF">2023-11-28T22:39:49Z</dcterms:modified>
</cp:coreProperties>
</file>